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6858000" type="screen4x3"/>
  <p:notesSz cx="6858000" cy="9144000"/>
  <p:embeddedFontLst>
    <p:embeddedFont>
      <p:font typeface="ＭＳ Ｐゴシック" panose="020B0600070205080204" pitchFamily="34" charset="-128"/>
      <p:regular r:id="rId77"/>
    </p:embeddedFont>
    <p:embeddedFont>
      <p:font typeface="Segoe UI Light" panose="020B0502040204020203" pitchFamily="34" charset="0"/>
      <p:regular r:id="rId78"/>
      <p:italic r:id="rId79"/>
    </p:embeddedFont>
    <p:embeddedFont>
      <p:font typeface="Segoe UI" panose="020B0502040204020203" pitchFamily="34" charset="0"/>
      <p:regular r:id="rId80"/>
      <p:bold r:id="rId81"/>
      <p:italic r:id="rId82"/>
      <p:boldItalic r:id="rId83"/>
    </p:embeddedFont>
    <p:embeddedFont>
      <p:font typeface="Segoe UI Semilight" panose="020B0402040204020203" pitchFamily="34" charset="0"/>
      <p:regular r:id="rId84"/>
      <p:italic r:id="rId85"/>
    </p:embeddedFont>
    <p:embeddedFont>
      <p:font typeface="Calibri" panose="020F0502020204030204" pitchFamily="34" charset="0"/>
      <p:regular r:id="rId86"/>
      <p:bold r:id="rId87"/>
      <p:italic r:id="rId88"/>
      <p:boldItalic r:id="rId89"/>
    </p:embeddedFont>
    <p:embeddedFont>
      <p:font typeface="Verdana" panose="020B0604030504040204" pitchFamily="34" charset="0"/>
      <p:regular r:id="rId90"/>
      <p:bold r:id="rId91"/>
      <p:italic r:id="rId92"/>
      <p:boldItalic r:id="rId9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441" autoAdjust="0"/>
    <p:restoredTop sz="94712" autoAdjust="0"/>
  </p:normalViewPr>
  <p:slideViewPr>
    <p:cSldViewPr snapToGrid="0">
      <p:cViewPr varScale="1">
        <p:scale>
          <a:sx n="114" d="100"/>
          <a:sy n="114" d="100"/>
        </p:scale>
        <p:origin x="2304" y="102"/>
      </p:cViewPr>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B6624-8E56-4462-B48E-DC8E73FF992E}" type="doc">
      <dgm:prSet loTypeId="urn:microsoft.com/office/officeart/2005/8/layout/hList7" loCatId="picture" qsTypeId="urn:microsoft.com/office/officeart/2005/8/quickstyle/simple1" qsCatId="simple" csTypeId="urn:microsoft.com/office/officeart/2005/8/colors/accent5_2" csCatId="accent5" phldr="1"/>
      <dgm:spPr/>
    </dgm:pt>
    <dgm:pt modelId="{C7B90B40-C057-4382-B497-B02D13D7288B}">
      <dgm:prSet phldrT="[Text]"/>
      <dgm: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Ingest</a:t>
          </a:r>
        </a:p>
      </dgm:t>
    </dgm:pt>
    <dgm:pt modelId="{4DE24C46-88A8-4BC8-BD62-115FAAD8D26F}" type="parTrans" cxnId="{C4A44236-0CB2-4828-9162-BA68C6D9C7C5}">
      <dgm:prSet/>
      <dgm:spPr/>
      <dgm:t>
        <a:bodyPr/>
        <a:lstStyle/>
        <a:p>
          <a:endParaRPr lang="en-US"/>
        </a:p>
      </dgm:t>
    </dgm:pt>
    <dgm:pt modelId="{A58A0AF9-407E-43F6-AF3F-23DB947B878F}" type="sibTrans" cxnId="{C4A44236-0CB2-4828-9162-BA68C6D9C7C5}">
      <dgm:prSet/>
      <dgm:spPr/>
      <dgm:t>
        <a:bodyPr/>
        <a:lstStyle/>
        <a:p>
          <a:endParaRPr lang="en-US"/>
        </a:p>
      </dgm:t>
    </dgm:pt>
    <dgm:pt modelId="{D14B979D-BCFA-490F-8888-45544808AF71}">
      <dgm:prSet phldrT="[Text]"/>
      <dgm: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Store</a:t>
          </a:r>
        </a:p>
      </dgm:t>
    </dgm:pt>
    <dgm:pt modelId="{5B42075C-0309-461C-96DC-8F9D1D7A63F3}" type="parTrans" cxnId="{D18F6886-896C-41FE-9675-5E3AE187FFA1}">
      <dgm:prSet/>
      <dgm:spPr/>
      <dgm:t>
        <a:bodyPr/>
        <a:lstStyle/>
        <a:p>
          <a:endParaRPr lang="en-US"/>
        </a:p>
      </dgm:t>
    </dgm:pt>
    <dgm:pt modelId="{7B17CBB1-C153-4AA8-9CEB-BC0079103C20}" type="sibTrans" cxnId="{D18F6886-896C-41FE-9675-5E3AE187FFA1}">
      <dgm:prSet/>
      <dgm:spPr/>
      <dgm:t>
        <a:bodyPr/>
        <a:lstStyle/>
        <a:p>
          <a:endParaRPr lang="en-US"/>
        </a:p>
      </dgm:t>
    </dgm:pt>
    <dgm:pt modelId="{A7BDFBA9-5A00-42C4-8B7C-B71CB7BE97B7}">
      <dgm:prSet phldrT="[Text]"/>
      <dgm: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Prep &amp; Train</a:t>
          </a:r>
        </a:p>
      </dgm:t>
    </dgm:pt>
    <dgm:pt modelId="{F9185D9D-2221-416F-B0B2-82870D9C1031}" type="parTrans" cxnId="{273E1079-CB55-4DD7-A0FB-5F46EEA366DB}">
      <dgm:prSet/>
      <dgm:spPr/>
      <dgm:t>
        <a:bodyPr/>
        <a:lstStyle/>
        <a:p>
          <a:endParaRPr lang="en-US"/>
        </a:p>
      </dgm:t>
    </dgm:pt>
    <dgm:pt modelId="{01202E71-8381-4157-BE08-A57A368AFD9A}" type="sibTrans" cxnId="{273E1079-CB55-4DD7-A0FB-5F46EEA366DB}">
      <dgm:prSet/>
      <dgm:spPr/>
      <dgm:t>
        <a:bodyPr/>
        <a:lstStyle/>
        <a:p>
          <a:endParaRPr lang="en-US"/>
        </a:p>
      </dgm:t>
    </dgm:pt>
    <dgm:pt modelId="{251E9EE3-FF5E-4B12-A9BA-BE55D7DB1987}">
      <dgm:prSet phldrT="[Text]"/>
      <dgm: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Model &amp; Serve</a:t>
          </a:r>
        </a:p>
      </dgm:t>
    </dgm:pt>
    <dgm:pt modelId="{B339668B-147B-4E68-9D47-2ABAC37C0D44}" type="parTrans" cxnId="{F5B44BCF-1DCB-4C09-96BF-5676F6D3D0F5}">
      <dgm:prSet/>
      <dgm:spPr/>
      <dgm:t>
        <a:bodyPr/>
        <a:lstStyle/>
        <a:p>
          <a:endParaRPr lang="en-US"/>
        </a:p>
      </dgm:t>
    </dgm:pt>
    <dgm:pt modelId="{664AAA51-540A-4F14-AFD2-16BCCEB0D861}" type="sibTrans" cxnId="{F5B44BCF-1DCB-4C09-96BF-5676F6D3D0F5}">
      <dgm:prSet/>
      <dgm:spPr/>
      <dgm:t>
        <a:bodyPr/>
        <a:lstStyle/>
        <a:p>
          <a:endParaRPr lang="en-US"/>
        </a:p>
      </dgm:t>
    </dgm:pt>
    <dgm:pt modelId="{3EC16F9F-4B0C-405E-88CF-3367DEC61084}">
      <dgm:prSet phldrT="[Text]"/>
      <dgm: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Data orchestration and monitoring</a:t>
          </a:r>
        </a:p>
      </dgm:t>
    </dgm:pt>
    <dgm:pt modelId="{D1FE5F56-87C1-4C0D-BAE2-9F096F36F7D2}" type="parTrans" cxnId="{0B581D2D-5D80-4406-A8A0-96AF9B84915A}">
      <dgm:prSet/>
      <dgm:spPr/>
      <dgm:t>
        <a:bodyPr/>
        <a:lstStyle/>
        <a:p>
          <a:endParaRPr lang="en-US"/>
        </a:p>
      </dgm:t>
    </dgm:pt>
    <dgm:pt modelId="{594E467A-B471-446D-BDF6-5B3052953691}" type="sibTrans" cxnId="{0B581D2D-5D80-4406-A8A0-96AF9B84915A}">
      <dgm:prSet/>
      <dgm:spPr/>
      <dgm:t>
        <a:bodyPr/>
        <a:lstStyle/>
        <a:p>
          <a:endParaRPr lang="en-US"/>
        </a:p>
      </dgm:t>
    </dgm:pt>
    <dgm:pt modelId="{DE7F63D8-9923-484E-990C-0EDDC26A058E}">
      <dgm:prSet phldrT="[Text]"/>
      <dgm: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Big data store</a:t>
          </a:r>
        </a:p>
      </dgm:t>
    </dgm:pt>
    <dgm:pt modelId="{A151AB43-DEAD-44B7-A9AC-B819973C2252}" type="parTrans" cxnId="{F000B9C1-01F0-4AE6-8103-BDAAA7DD25D8}">
      <dgm:prSet/>
      <dgm:spPr/>
      <dgm:t>
        <a:bodyPr/>
        <a:lstStyle/>
        <a:p>
          <a:endParaRPr lang="en-US"/>
        </a:p>
      </dgm:t>
    </dgm:pt>
    <dgm:pt modelId="{E93DB8BA-D87F-40D6-8785-B1DCC245F2A8}" type="sibTrans" cxnId="{F000B9C1-01F0-4AE6-8103-BDAAA7DD25D8}">
      <dgm:prSet/>
      <dgm:spPr/>
      <dgm:t>
        <a:bodyPr/>
        <a:lstStyle/>
        <a:p>
          <a:endParaRPr lang="en-US"/>
        </a:p>
      </dgm:t>
    </dgm:pt>
    <dgm:pt modelId="{DB5CE900-6B66-4DEA-926C-7D4EC040D312}">
      <dgm:prSet phldrT="[Text]"/>
      <dgm: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Hadoop/Spark and Machine Learning</a:t>
          </a:r>
        </a:p>
      </dgm:t>
    </dgm:pt>
    <dgm:pt modelId="{6E3DFC5B-9CD8-47BD-9D11-297ECAC46D14}" type="parTrans" cxnId="{0277CC6F-B76E-4EC1-9502-285F64D76B5C}">
      <dgm:prSet/>
      <dgm:spPr/>
      <dgm:t>
        <a:bodyPr/>
        <a:lstStyle/>
        <a:p>
          <a:endParaRPr lang="en-US"/>
        </a:p>
      </dgm:t>
    </dgm:pt>
    <dgm:pt modelId="{1F21A354-19C9-4FAD-9DA7-0876D635332E}" type="sibTrans" cxnId="{0277CC6F-B76E-4EC1-9502-285F64D76B5C}">
      <dgm:prSet/>
      <dgm:spPr/>
      <dgm:t>
        <a:bodyPr/>
        <a:lstStyle/>
        <a:p>
          <a:endParaRPr lang="en-US"/>
        </a:p>
      </dgm:t>
    </dgm:pt>
    <dgm:pt modelId="{DB7B99CD-0C4D-4454-8FD5-169BDD875B24}">
      <dgm:prSet phldrT="[Text]"/>
      <dgm: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Data warehouse</a:t>
          </a:r>
        </a:p>
      </dgm:t>
    </dgm:pt>
    <dgm:pt modelId="{E7FFBD5C-4352-43AF-BA5B-0665CC750F0C}" type="parTrans" cxnId="{2A2D0866-E871-48F2-A979-8F3A5388CF59}">
      <dgm:prSet/>
      <dgm:spPr/>
      <dgm:t>
        <a:bodyPr/>
        <a:lstStyle/>
        <a:p>
          <a:endParaRPr lang="en-US"/>
        </a:p>
      </dgm:t>
    </dgm:pt>
    <dgm:pt modelId="{07252DE4-1837-49A2-9F5D-6B2D86935FB9}" type="sibTrans" cxnId="{2A2D0866-E871-48F2-A979-8F3A5388CF59}">
      <dgm:prSet/>
      <dgm:spPr/>
      <dgm:t>
        <a:bodyPr/>
        <a:lstStyle/>
        <a:p>
          <a:endParaRPr lang="en-US"/>
        </a:p>
      </dgm:t>
    </dgm:pt>
    <dgm:pt modelId="{EB196D09-2CB6-4D24-9452-2AC14FF4DF90}" type="pres">
      <dgm:prSet presAssocID="{8BFB6624-8E56-4462-B48E-DC8E73FF992E}" presName="Name0" presStyleCnt="0">
        <dgm:presLayoutVars>
          <dgm:dir/>
          <dgm:resizeHandles val="exact"/>
        </dgm:presLayoutVars>
      </dgm:prSet>
      <dgm:spPr/>
    </dgm:pt>
    <dgm:pt modelId="{1428E934-57EC-429E-953D-61FCA8F84822}" type="pres">
      <dgm:prSet presAssocID="{8BFB6624-8E56-4462-B48E-DC8E73FF992E}" presName="fgShape" presStyleLbl="fgShp" presStyleIdx="0" presStyleCnt="1" custScaleY="43294"/>
      <dgm:spPr>
        <a:xfrm>
          <a:off x="237743" y="2282922"/>
          <a:ext cx="5468112" cy="175964"/>
        </a:xfrm>
        <a:prstGeom prst="leftRightArrow">
          <a:avLst/>
        </a:prstGeom>
        <a:solidFill>
          <a:srgbClr val="3A95DE"/>
        </a:solidFill>
        <a:ln w="10795" cap="flat" cmpd="sng" algn="ctr">
          <a:solidFill>
            <a:srgbClr val="FFFFFF">
              <a:hueOff val="0"/>
              <a:satOff val="0"/>
              <a:lumOff val="0"/>
              <a:alphaOff val="0"/>
            </a:srgbClr>
          </a:solidFill>
          <a:prstDash val="solid"/>
        </a:ln>
        <a:effectLst/>
      </dgm:spPr>
    </dgm:pt>
    <dgm:pt modelId="{C51D38A0-089A-4946-9B5D-2F06FF38E86D}" type="pres">
      <dgm:prSet presAssocID="{8BFB6624-8E56-4462-B48E-DC8E73FF992E}" presName="linComp" presStyleCnt="0"/>
      <dgm:spPr/>
    </dgm:pt>
    <dgm:pt modelId="{0636BC33-F5D3-423A-93B0-2ACD177E61D0}" type="pres">
      <dgm:prSet presAssocID="{C7B90B40-C057-4382-B497-B02D13D7288B}" presName="compNode" presStyleCnt="0"/>
      <dgm:spPr/>
    </dgm:pt>
    <dgm:pt modelId="{4031E349-6302-487A-B44A-6F042624BDE1}" type="pres">
      <dgm:prSet presAssocID="{C7B90B40-C057-4382-B497-B02D13D7288B}" presName="bkgdShape" presStyleLbl="node1" presStyleIdx="0" presStyleCnt="4" custLinFactNeighborX="-8323" custLinFactNeighborY="4043"/>
      <dgm:spPr/>
    </dgm:pt>
    <dgm:pt modelId="{0D53F736-5928-4CEA-86EF-5FA873B65A25}" type="pres">
      <dgm:prSet presAssocID="{C7B90B40-C057-4382-B497-B02D13D7288B}" presName="nodeTx" presStyleLbl="node1" presStyleIdx="0" presStyleCnt="4">
        <dgm:presLayoutVars>
          <dgm:bulletEnabled val="1"/>
        </dgm:presLayoutVars>
      </dgm:prSet>
      <dgm:spPr/>
    </dgm:pt>
    <dgm:pt modelId="{88301FE8-D779-4A47-8E5B-58ED527F5766}" type="pres">
      <dgm:prSet presAssocID="{C7B90B40-C057-4382-B497-B02D13D7288B}" presName="invisiNode" presStyleLbl="node1" presStyleIdx="0" presStyleCnt="4"/>
      <dgm:spPr/>
    </dgm:pt>
    <dgm:pt modelId="{CF0B16A2-0100-4881-BBBD-97301DE9C8B5}" type="pres">
      <dgm:prSet presAssocID="{C7B90B40-C057-4382-B497-B02D13D7288B}" presName="imagNode" presStyleLbl="fgImgPlace1" presStyleIdx="0" presStyleCnt="4"/>
      <dgm:spPr>
        <a:xfrm>
          <a:off x="276499" y="162576"/>
          <a:ext cx="902298" cy="9022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3AF0F366-46D2-45AF-B837-54403F725E60}" type="pres">
      <dgm:prSet presAssocID="{A58A0AF9-407E-43F6-AF3F-23DB947B878F}" presName="sibTrans" presStyleLbl="sibTrans2D1" presStyleIdx="0" presStyleCnt="0"/>
      <dgm:spPr/>
    </dgm:pt>
    <dgm:pt modelId="{68AD1C10-0960-4429-95A0-49D528A02260}" type="pres">
      <dgm:prSet presAssocID="{D14B979D-BCFA-490F-8888-45544808AF71}" presName="compNode" presStyleCnt="0"/>
      <dgm:spPr/>
    </dgm:pt>
    <dgm:pt modelId="{02114F13-CCD2-40A1-B2C2-655F5162B7AA}" type="pres">
      <dgm:prSet presAssocID="{D14B979D-BCFA-490F-8888-45544808AF71}" presName="bkgdShape" presStyleLbl="node1" presStyleIdx="1" presStyleCnt="4"/>
      <dgm:spPr/>
    </dgm:pt>
    <dgm:pt modelId="{22AD750A-3340-4EA2-8ED0-FAA4F454EFBD}" type="pres">
      <dgm:prSet presAssocID="{D14B979D-BCFA-490F-8888-45544808AF71}" presName="nodeTx" presStyleLbl="node1" presStyleIdx="1" presStyleCnt="4">
        <dgm:presLayoutVars>
          <dgm:bulletEnabled val="1"/>
        </dgm:presLayoutVars>
      </dgm:prSet>
      <dgm:spPr/>
    </dgm:pt>
    <dgm:pt modelId="{445BB3B5-7386-4D3D-8917-4B2D207BE33B}" type="pres">
      <dgm:prSet presAssocID="{D14B979D-BCFA-490F-8888-45544808AF71}" presName="invisiNode" presStyleLbl="node1" presStyleIdx="1" presStyleCnt="4"/>
      <dgm:spPr/>
    </dgm:pt>
    <dgm:pt modelId="{C644E8BC-659B-40EC-AE08-1123A7991842}" type="pres">
      <dgm:prSet presAssocID="{D14B979D-BCFA-490F-8888-45544808AF71}" presName="imagNode" presStyleLbl="fgImgPlace1" presStyleIdx="1" presStyleCnt="4"/>
      <dgm:spPr>
        <a:xfrm>
          <a:off x="1772600" y="162576"/>
          <a:ext cx="902298" cy="9022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1281DEA9-D8F3-4B25-8C0F-F7B132096FEB}" type="pres">
      <dgm:prSet presAssocID="{7B17CBB1-C153-4AA8-9CEB-BC0079103C20}" presName="sibTrans" presStyleLbl="sibTrans2D1" presStyleIdx="0" presStyleCnt="0"/>
      <dgm:spPr/>
    </dgm:pt>
    <dgm:pt modelId="{933E1AD0-BB50-43F6-BAA6-2CA79C63221E}" type="pres">
      <dgm:prSet presAssocID="{A7BDFBA9-5A00-42C4-8B7C-B71CB7BE97B7}" presName="compNode" presStyleCnt="0"/>
      <dgm:spPr/>
    </dgm:pt>
    <dgm:pt modelId="{6DFED28D-3B99-461B-946A-F7F8AF87AEC5}" type="pres">
      <dgm:prSet presAssocID="{A7BDFBA9-5A00-42C4-8B7C-B71CB7BE97B7}" presName="bkgdShape" presStyleLbl="node1" presStyleIdx="2" presStyleCnt="4"/>
      <dgm:spPr/>
    </dgm:pt>
    <dgm:pt modelId="{13AB008F-C907-4FB1-A456-59F68E89849C}" type="pres">
      <dgm:prSet presAssocID="{A7BDFBA9-5A00-42C4-8B7C-B71CB7BE97B7}" presName="nodeTx" presStyleLbl="node1" presStyleIdx="2" presStyleCnt="4">
        <dgm:presLayoutVars>
          <dgm:bulletEnabled val="1"/>
        </dgm:presLayoutVars>
      </dgm:prSet>
      <dgm:spPr/>
    </dgm:pt>
    <dgm:pt modelId="{93A2ABD7-E842-4310-94CD-A41DD9D3BF46}" type="pres">
      <dgm:prSet presAssocID="{A7BDFBA9-5A00-42C4-8B7C-B71CB7BE97B7}" presName="invisiNode" presStyleLbl="node1" presStyleIdx="2" presStyleCnt="4"/>
      <dgm:spPr/>
    </dgm:pt>
    <dgm:pt modelId="{0C32BE1D-925F-4345-BE2B-2EE651FA4952}" type="pres">
      <dgm:prSet presAssocID="{A7BDFBA9-5A00-42C4-8B7C-B71CB7BE97B7}" presName="imagNode" presStyleLbl="fgImgPlace1" presStyleIdx="2" presStyleCnt="4"/>
      <dgm:spPr>
        <a:xfrm>
          <a:off x="3268701" y="162576"/>
          <a:ext cx="902298" cy="90229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7028D519-C8B0-47CB-9E82-9428AF4276EF}" type="pres">
      <dgm:prSet presAssocID="{01202E71-8381-4157-BE08-A57A368AFD9A}" presName="sibTrans" presStyleLbl="sibTrans2D1" presStyleIdx="0" presStyleCnt="0"/>
      <dgm:spPr/>
    </dgm:pt>
    <dgm:pt modelId="{71C781A0-C47A-4728-B042-0824D5C57826}" type="pres">
      <dgm:prSet presAssocID="{251E9EE3-FF5E-4B12-A9BA-BE55D7DB1987}" presName="compNode" presStyleCnt="0"/>
      <dgm:spPr/>
    </dgm:pt>
    <dgm:pt modelId="{E4A5779A-2A58-48AC-BADC-4E746767CCC7}" type="pres">
      <dgm:prSet presAssocID="{251E9EE3-FF5E-4B12-A9BA-BE55D7DB1987}" presName="bkgdShape" presStyleLbl="node1" presStyleIdx="3" presStyleCnt="4"/>
      <dgm:spPr/>
    </dgm:pt>
    <dgm:pt modelId="{5DA942B2-59D5-491A-B6D2-1AC336EC66A3}" type="pres">
      <dgm:prSet presAssocID="{251E9EE3-FF5E-4B12-A9BA-BE55D7DB1987}" presName="nodeTx" presStyleLbl="node1" presStyleIdx="3" presStyleCnt="4">
        <dgm:presLayoutVars>
          <dgm:bulletEnabled val="1"/>
        </dgm:presLayoutVars>
      </dgm:prSet>
      <dgm:spPr/>
    </dgm:pt>
    <dgm:pt modelId="{E8B19FCB-0C31-4BA6-B97F-C758A1F2297A}" type="pres">
      <dgm:prSet presAssocID="{251E9EE3-FF5E-4B12-A9BA-BE55D7DB1987}" presName="invisiNode" presStyleLbl="node1" presStyleIdx="3" presStyleCnt="4"/>
      <dgm:spPr/>
    </dgm:pt>
    <dgm:pt modelId="{D435E0E1-7B84-49FB-BDC4-FE16F5FE2C3B}" type="pres">
      <dgm:prSet presAssocID="{251E9EE3-FF5E-4B12-A9BA-BE55D7DB1987}" presName="imagNode" presStyleLbl="fgImgPlace1" presStyleIdx="3" presStyleCnt="4"/>
      <dgm:spPr>
        <a:xfrm>
          <a:off x="4764802" y="162576"/>
          <a:ext cx="902298" cy="90229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Lst>
  <dgm:cxnLst>
    <dgm:cxn modelId="{CFBB3E03-261B-4E76-96AB-858964B58A51}" type="presOf" srcId="{D14B979D-BCFA-490F-8888-45544808AF71}" destId="{02114F13-CCD2-40A1-B2C2-655F5162B7AA}" srcOrd="0" destOrd="0" presId="urn:microsoft.com/office/officeart/2005/8/layout/hList7"/>
    <dgm:cxn modelId="{D4C12104-0527-4B9D-A6E3-6B355DDE7BA1}" type="presOf" srcId="{A7BDFBA9-5A00-42C4-8B7C-B71CB7BE97B7}" destId="{6DFED28D-3B99-461B-946A-F7F8AF87AEC5}" srcOrd="0" destOrd="0" presId="urn:microsoft.com/office/officeart/2005/8/layout/hList7"/>
    <dgm:cxn modelId="{1B3EFD0F-18D4-4D36-BF1C-FC16F3CD5773}" type="presOf" srcId="{251E9EE3-FF5E-4B12-A9BA-BE55D7DB1987}" destId="{E4A5779A-2A58-48AC-BADC-4E746767CCC7}" srcOrd="0" destOrd="0" presId="urn:microsoft.com/office/officeart/2005/8/layout/hList7"/>
    <dgm:cxn modelId="{AFA64C1D-8A1E-4631-8D37-EE3CDA9FE461}" type="presOf" srcId="{251E9EE3-FF5E-4B12-A9BA-BE55D7DB1987}" destId="{5DA942B2-59D5-491A-B6D2-1AC336EC66A3}" srcOrd="1" destOrd="0" presId="urn:microsoft.com/office/officeart/2005/8/layout/hList7"/>
    <dgm:cxn modelId="{0B581D2D-5D80-4406-A8A0-96AF9B84915A}" srcId="{C7B90B40-C057-4382-B497-B02D13D7288B}" destId="{3EC16F9F-4B0C-405E-88CF-3367DEC61084}" srcOrd="0" destOrd="0" parTransId="{D1FE5F56-87C1-4C0D-BAE2-9F096F36F7D2}" sibTransId="{594E467A-B471-446D-BDF6-5B3052953691}"/>
    <dgm:cxn modelId="{8B2DF82E-9828-435D-A42F-CE1EAA5B0074}" type="presOf" srcId="{8BFB6624-8E56-4462-B48E-DC8E73FF992E}" destId="{EB196D09-2CB6-4D24-9452-2AC14FF4DF90}" srcOrd="0" destOrd="0" presId="urn:microsoft.com/office/officeart/2005/8/layout/hList7"/>
    <dgm:cxn modelId="{A0E1DA33-DE9E-4104-8F02-D7A06BDDB77C}" type="presOf" srcId="{A58A0AF9-407E-43F6-AF3F-23DB947B878F}" destId="{3AF0F366-46D2-45AF-B837-54403F725E60}" srcOrd="0" destOrd="0" presId="urn:microsoft.com/office/officeart/2005/8/layout/hList7"/>
    <dgm:cxn modelId="{C4A44236-0CB2-4828-9162-BA68C6D9C7C5}" srcId="{8BFB6624-8E56-4462-B48E-DC8E73FF992E}" destId="{C7B90B40-C057-4382-B497-B02D13D7288B}" srcOrd="0" destOrd="0" parTransId="{4DE24C46-88A8-4BC8-BD62-115FAAD8D26F}" sibTransId="{A58A0AF9-407E-43F6-AF3F-23DB947B878F}"/>
    <dgm:cxn modelId="{DD4E683B-791A-4342-A15C-FB7CA7979E58}" type="presOf" srcId="{7B17CBB1-C153-4AA8-9CEB-BC0079103C20}" destId="{1281DEA9-D8F3-4B25-8C0F-F7B132096FEB}" srcOrd="0" destOrd="0" presId="urn:microsoft.com/office/officeart/2005/8/layout/hList7"/>
    <dgm:cxn modelId="{6A98975D-66B0-469D-8E6F-C6A2D095781D}" type="presOf" srcId="{DB7B99CD-0C4D-4454-8FD5-169BDD875B24}" destId="{5DA942B2-59D5-491A-B6D2-1AC336EC66A3}" srcOrd="1" destOrd="1" presId="urn:microsoft.com/office/officeart/2005/8/layout/hList7"/>
    <dgm:cxn modelId="{2A2D0866-E871-48F2-A979-8F3A5388CF59}" srcId="{251E9EE3-FF5E-4B12-A9BA-BE55D7DB1987}" destId="{DB7B99CD-0C4D-4454-8FD5-169BDD875B24}" srcOrd="0" destOrd="0" parTransId="{E7FFBD5C-4352-43AF-BA5B-0665CC750F0C}" sibTransId="{07252DE4-1837-49A2-9F5D-6B2D86935FB9}"/>
    <dgm:cxn modelId="{8CAC674B-29A8-4755-8119-55C2EC678A0B}" type="presOf" srcId="{DB5CE900-6B66-4DEA-926C-7D4EC040D312}" destId="{6DFED28D-3B99-461B-946A-F7F8AF87AEC5}" srcOrd="0" destOrd="1" presId="urn:microsoft.com/office/officeart/2005/8/layout/hList7"/>
    <dgm:cxn modelId="{0277CC6F-B76E-4EC1-9502-285F64D76B5C}" srcId="{A7BDFBA9-5A00-42C4-8B7C-B71CB7BE97B7}" destId="{DB5CE900-6B66-4DEA-926C-7D4EC040D312}" srcOrd="0" destOrd="0" parTransId="{6E3DFC5B-9CD8-47BD-9D11-297ECAC46D14}" sibTransId="{1F21A354-19C9-4FAD-9DA7-0876D635332E}"/>
    <dgm:cxn modelId="{3815AD78-EC7F-4766-A083-EC1CF2F3C4DC}" type="presOf" srcId="{DB7B99CD-0C4D-4454-8FD5-169BDD875B24}" destId="{E4A5779A-2A58-48AC-BADC-4E746767CCC7}" srcOrd="0" destOrd="1" presId="urn:microsoft.com/office/officeart/2005/8/layout/hList7"/>
    <dgm:cxn modelId="{273E1079-CB55-4DD7-A0FB-5F46EEA366DB}" srcId="{8BFB6624-8E56-4462-B48E-DC8E73FF992E}" destId="{A7BDFBA9-5A00-42C4-8B7C-B71CB7BE97B7}" srcOrd="2" destOrd="0" parTransId="{F9185D9D-2221-416F-B0B2-82870D9C1031}" sibTransId="{01202E71-8381-4157-BE08-A57A368AFD9A}"/>
    <dgm:cxn modelId="{D18F6886-896C-41FE-9675-5E3AE187FFA1}" srcId="{8BFB6624-8E56-4462-B48E-DC8E73FF992E}" destId="{D14B979D-BCFA-490F-8888-45544808AF71}" srcOrd="1" destOrd="0" parTransId="{5B42075C-0309-461C-96DC-8F9D1D7A63F3}" sibTransId="{7B17CBB1-C153-4AA8-9CEB-BC0079103C20}"/>
    <dgm:cxn modelId="{FBA7B087-8342-4663-827C-E4AD23E019F0}" type="presOf" srcId="{C7B90B40-C057-4382-B497-B02D13D7288B}" destId="{0D53F736-5928-4CEA-86EF-5FA873B65A25}" srcOrd="1" destOrd="0" presId="urn:microsoft.com/office/officeart/2005/8/layout/hList7"/>
    <dgm:cxn modelId="{FDAA7F89-8C01-452F-BAC5-817EC4974039}" type="presOf" srcId="{D14B979D-BCFA-490F-8888-45544808AF71}" destId="{22AD750A-3340-4EA2-8ED0-FAA4F454EFBD}" srcOrd="1" destOrd="0" presId="urn:microsoft.com/office/officeart/2005/8/layout/hList7"/>
    <dgm:cxn modelId="{CB7C778B-96C2-4B70-A1F7-ED613ACD5D4B}" type="presOf" srcId="{01202E71-8381-4157-BE08-A57A368AFD9A}" destId="{7028D519-C8B0-47CB-9E82-9428AF4276EF}" srcOrd="0" destOrd="0" presId="urn:microsoft.com/office/officeart/2005/8/layout/hList7"/>
    <dgm:cxn modelId="{E8570399-9356-40EA-B860-B1DBB3B59F89}" type="presOf" srcId="{DB5CE900-6B66-4DEA-926C-7D4EC040D312}" destId="{13AB008F-C907-4FB1-A456-59F68E89849C}" srcOrd="1" destOrd="1" presId="urn:microsoft.com/office/officeart/2005/8/layout/hList7"/>
    <dgm:cxn modelId="{3B11F2A0-D531-4C71-B496-B74301AA47E2}" type="presOf" srcId="{C7B90B40-C057-4382-B497-B02D13D7288B}" destId="{4031E349-6302-487A-B44A-6F042624BDE1}" srcOrd="0" destOrd="0" presId="urn:microsoft.com/office/officeart/2005/8/layout/hList7"/>
    <dgm:cxn modelId="{0C728FB5-B940-432C-874F-F35BE6446624}" type="presOf" srcId="{DE7F63D8-9923-484E-990C-0EDDC26A058E}" destId="{02114F13-CCD2-40A1-B2C2-655F5162B7AA}" srcOrd="0" destOrd="1" presId="urn:microsoft.com/office/officeart/2005/8/layout/hList7"/>
    <dgm:cxn modelId="{E45791BD-83B9-4A22-8790-7B2B311BD1F1}" type="presOf" srcId="{A7BDFBA9-5A00-42C4-8B7C-B71CB7BE97B7}" destId="{13AB008F-C907-4FB1-A456-59F68E89849C}" srcOrd="1" destOrd="0" presId="urn:microsoft.com/office/officeart/2005/8/layout/hList7"/>
    <dgm:cxn modelId="{F000B9C1-01F0-4AE6-8103-BDAAA7DD25D8}" srcId="{D14B979D-BCFA-490F-8888-45544808AF71}" destId="{DE7F63D8-9923-484E-990C-0EDDC26A058E}" srcOrd="0" destOrd="0" parTransId="{A151AB43-DEAD-44B7-A9AC-B819973C2252}" sibTransId="{E93DB8BA-D87F-40D6-8785-B1DCC245F2A8}"/>
    <dgm:cxn modelId="{A95ADDC8-B610-4C2C-AA15-02395A4A5662}" type="presOf" srcId="{3EC16F9F-4B0C-405E-88CF-3367DEC61084}" destId="{4031E349-6302-487A-B44A-6F042624BDE1}" srcOrd="0" destOrd="1" presId="urn:microsoft.com/office/officeart/2005/8/layout/hList7"/>
    <dgm:cxn modelId="{F5B44BCF-1DCB-4C09-96BF-5676F6D3D0F5}" srcId="{8BFB6624-8E56-4462-B48E-DC8E73FF992E}" destId="{251E9EE3-FF5E-4B12-A9BA-BE55D7DB1987}" srcOrd="3" destOrd="0" parTransId="{B339668B-147B-4E68-9D47-2ABAC37C0D44}" sibTransId="{664AAA51-540A-4F14-AFD2-16BCCEB0D861}"/>
    <dgm:cxn modelId="{8921AADC-2B52-4CE0-ADB4-D64BFA8B349A}" type="presOf" srcId="{DE7F63D8-9923-484E-990C-0EDDC26A058E}" destId="{22AD750A-3340-4EA2-8ED0-FAA4F454EFBD}" srcOrd="1" destOrd="1" presId="urn:microsoft.com/office/officeart/2005/8/layout/hList7"/>
    <dgm:cxn modelId="{0D4174E4-C67A-4FFF-9CC3-B61B3025429B}" type="presOf" srcId="{3EC16F9F-4B0C-405E-88CF-3367DEC61084}" destId="{0D53F736-5928-4CEA-86EF-5FA873B65A25}" srcOrd="1" destOrd="1" presId="urn:microsoft.com/office/officeart/2005/8/layout/hList7"/>
    <dgm:cxn modelId="{ACC94D2E-84D3-43F0-8C52-F8A859CA7A18}" type="presParOf" srcId="{EB196D09-2CB6-4D24-9452-2AC14FF4DF90}" destId="{1428E934-57EC-429E-953D-61FCA8F84822}" srcOrd="0" destOrd="0" presId="urn:microsoft.com/office/officeart/2005/8/layout/hList7"/>
    <dgm:cxn modelId="{8019CCD5-5FB0-4BF1-B677-F76F4A8D873C}" type="presParOf" srcId="{EB196D09-2CB6-4D24-9452-2AC14FF4DF90}" destId="{C51D38A0-089A-4946-9B5D-2F06FF38E86D}" srcOrd="1" destOrd="0" presId="urn:microsoft.com/office/officeart/2005/8/layout/hList7"/>
    <dgm:cxn modelId="{1E4CBA37-273F-4A1B-AD63-6DCFCB13D475}" type="presParOf" srcId="{C51D38A0-089A-4946-9B5D-2F06FF38E86D}" destId="{0636BC33-F5D3-423A-93B0-2ACD177E61D0}" srcOrd="0" destOrd="0" presId="urn:microsoft.com/office/officeart/2005/8/layout/hList7"/>
    <dgm:cxn modelId="{F78331CC-8CF5-4F2C-87AD-A0D534DC03DD}" type="presParOf" srcId="{0636BC33-F5D3-423A-93B0-2ACD177E61D0}" destId="{4031E349-6302-487A-B44A-6F042624BDE1}" srcOrd="0" destOrd="0" presId="urn:microsoft.com/office/officeart/2005/8/layout/hList7"/>
    <dgm:cxn modelId="{9315CD63-B862-41BE-87DB-5BA5373470C9}" type="presParOf" srcId="{0636BC33-F5D3-423A-93B0-2ACD177E61D0}" destId="{0D53F736-5928-4CEA-86EF-5FA873B65A25}" srcOrd="1" destOrd="0" presId="urn:microsoft.com/office/officeart/2005/8/layout/hList7"/>
    <dgm:cxn modelId="{690E20A9-84C4-4915-89E3-C6AF859A3D84}" type="presParOf" srcId="{0636BC33-F5D3-423A-93B0-2ACD177E61D0}" destId="{88301FE8-D779-4A47-8E5B-58ED527F5766}" srcOrd="2" destOrd="0" presId="urn:microsoft.com/office/officeart/2005/8/layout/hList7"/>
    <dgm:cxn modelId="{350209B6-52F3-41E7-B62C-0DA421BDA315}" type="presParOf" srcId="{0636BC33-F5D3-423A-93B0-2ACD177E61D0}" destId="{CF0B16A2-0100-4881-BBBD-97301DE9C8B5}" srcOrd="3" destOrd="0" presId="urn:microsoft.com/office/officeart/2005/8/layout/hList7"/>
    <dgm:cxn modelId="{795D91D4-B446-474B-B19B-876F39F8C623}" type="presParOf" srcId="{C51D38A0-089A-4946-9B5D-2F06FF38E86D}" destId="{3AF0F366-46D2-45AF-B837-54403F725E60}" srcOrd="1" destOrd="0" presId="urn:microsoft.com/office/officeart/2005/8/layout/hList7"/>
    <dgm:cxn modelId="{B5009C29-D6F2-490B-9F78-EACAC2FA1475}" type="presParOf" srcId="{C51D38A0-089A-4946-9B5D-2F06FF38E86D}" destId="{68AD1C10-0960-4429-95A0-49D528A02260}" srcOrd="2" destOrd="0" presId="urn:microsoft.com/office/officeart/2005/8/layout/hList7"/>
    <dgm:cxn modelId="{698AA7DC-BA9C-4ABF-91F9-8370AF98358E}" type="presParOf" srcId="{68AD1C10-0960-4429-95A0-49D528A02260}" destId="{02114F13-CCD2-40A1-B2C2-655F5162B7AA}" srcOrd="0" destOrd="0" presId="urn:microsoft.com/office/officeart/2005/8/layout/hList7"/>
    <dgm:cxn modelId="{A2FA8048-6D17-4A62-A696-697980FDC193}" type="presParOf" srcId="{68AD1C10-0960-4429-95A0-49D528A02260}" destId="{22AD750A-3340-4EA2-8ED0-FAA4F454EFBD}" srcOrd="1" destOrd="0" presId="urn:microsoft.com/office/officeart/2005/8/layout/hList7"/>
    <dgm:cxn modelId="{1381364F-AC5E-406A-B263-FA01D229BA23}" type="presParOf" srcId="{68AD1C10-0960-4429-95A0-49D528A02260}" destId="{445BB3B5-7386-4D3D-8917-4B2D207BE33B}" srcOrd="2" destOrd="0" presId="urn:microsoft.com/office/officeart/2005/8/layout/hList7"/>
    <dgm:cxn modelId="{84B3F631-0B1C-4DA1-B604-5F6261D98F31}" type="presParOf" srcId="{68AD1C10-0960-4429-95A0-49D528A02260}" destId="{C644E8BC-659B-40EC-AE08-1123A7991842}" srcOrd="3" destOrd="0" presId="urn:microsoft.com/office/officeart/2005/8/layout/hList7"/>
    <dgm:cxn modelId="{2E48E41F-6B82-4F63-B9F1-DB8A9DF63EBC}" type="presParOf" srcId="{C51D38A0-089A-4946-9B5D-2F06FF38E86D}" destId="{1281DEA9-D8F3-4B25-8C0F-F7B132096FEB}" srcOrd="3" destOrd="0" presId="urn:microsoft.com/office/officeart/2005/8/layout/hList7"/>
    <dgm:cxn modelId="{50AFEFD9-F22F-4F7B-BAAB-EAA820997427}" type="presParOf" srcId="{C51D38A0-089A-4946-9B5D-2F06FF38E86D}" destId="{933E1AD0-BB50-43F6-BAA6-2CA79C63221E}" srcOrd="4" destOrd="0" presId="urn:microsoft.com/office/officeart/2005/8/layout/hList7"/>
    <dgm:cxn modelId="{659A3257-3EEF-494D-9573-B7B43F89D1E0}" type="presParOf" srcId="{933E1AD0-BB50-43F6-BAA6-2CA79C63221E}" destId="{6DFED28D-3B99-461B-946A-F7F8AF87AEC5}" srcOrd="0" destOrd="0" presId="urn:microsoft.com/office/officeart/2005/8/layout/hList7"/>
    <dgm:cxn modelId="{E6CEDC6D-49F5-422E-92AD-718DF60803A2}" type="presParOf" srcId="{933E1AD0-BB50-43F6-BAA6-2CA79C63221E}" destId="{13AB008F-C907-4FB1-A456-59F68E89849C}" srcOrd="1" destOrd="0" presId="urn:microsoft.com/office/officeart/2005/8/layout/hList7"/>
    <dgm:cxn modelId="{4E2F5912-4886-4949-8D41-94FE6C7A04DE}" type="presParOf" srcId="{933E1AD0-BB50-43F6-BAA6-2CA79C63221E}" destId="{93A2ABD7-E842-4310-94CD-A41DD9D3BF46}" srcOrd="2" destOrd="0" presId="urn:microsoft.com/office/officeart/2005/8/layout/hList7"/>
    <dgm:cxn modelId="{CEC779BB-DA21-42FB-9C1B-15801D417C79}" type="presParOf" srcId="{933E1AD0-BB50-43F6-BAA6-2CA79C63221E}" destId="{0C32BE1D-925F-4345-BE2B-2EE651FA4952}" srcOrd="3" destOrd="0" presId="urn:microsoft.com/office/officeart/2005/8/layout/hList7"/>
    <dgm:cxn modelId="{A8456D23-7DF9-4584-A1D1-4B85592207A0}" type="presParOf" srcId="{C51D38A0-089A-4946-9B5D-2F06FF38E86D}" destId="{7028D519-C8B0-47CB-9E82-9428AF4276EF}" srcOrd="5" destOrd="0" presId="urn:microsoft.com/office/officeart/2005/8/layout/hList7"/>
    <dgm:cxn modelId="{6B18F6DA-A8C8-4AE9-B7DF-686B6308AFA7}" type="presParOf" srcId="{C51D38A0-089A-4946-9B5D-2F06FF38E86D}" destId="{71C781A0-C47A-4728-B042-0824D5C57826}" srcOrd="6" destOrd="0" presId="urn:microsoft.com/office/officeart/2005/8/layout/hList7"/>
    <dgm:cxn modelId="{1CB486EF-84ED-4F96-A9EA-E4B9220FBB28}" type="presParOf" srcId="{71C781A0-C47A-4728-B042-0824D5C57826}" destId="{E4A5779A-2A58-48AC-BADC-4E746767CCC7}" srcOrd="0" destOrd="0" presId="urn:microsoft.com/office/officeart/2005/8/layout/hList7"/>
    <dgm:cxn modelId="{A93C2630-2AB5-47FD-B728-3731D0627E29}" type="presParOf" srcId="{71C781A0-C47A-4728-B042-0824D5C57826}" destId="{5DA942B2-59D5-491A-B6D2-1AC336EC66A3}" srcOrd="1" destOrd="0" presId="urn:microsoft.com/office/officeart/2005/8/layout/hList7"/>
    <dgm:cxn modelId="{F5A37349-F81A-4659-915F-F240BAD132A6}" type="presParOf" srcId="{71C781A0-C47A-4728-B042-0824D5C57826}" destId="{E8B19FCB-0C31-4BA6-B97F-C758A1F2297A}" srcOrd="2" destOrd="0" presId="urn:microsoft.com/office/officeart/2005/8/layout/hList7"/>
    <dgm:cxn modelId="{A3535581-A569-43E9-A371-51EE77268947}" type="presParOf" srcId="{71C781A0-C47A-4728-B042-0824D5C57826}" destId="{D435E0E1-7B84-49FB-BDC4-FE16F5FE2C3B}"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C17C0-E6B4-4EC8-8DA3-A0ABB94F3939}" type="doc">
      <dgm:prSet loTypeId="urn:microsoft.com/office/officeart/2005/8/layout/hChevron3" loCatId="process" qsTypeId="urn:microsoft.com/office/officeart/2005/8/quickstyle/simple1" qsCatId="simple" csTypeId="urn:microsoft.com/office/officeart/2005/8/colors/colorful4" csCatId="colorful" phldr="1"/>
      <dgm:spPr/>
    </dgm:pt>
    <dgm:pt modelId="{91B40BBA-824B-4382-9D3A-EFBE8BA167B7}">
      <dgm:prSet phldrT="[Text]"/>
      <dgm:spPr>
        <a:xfrm>
          <a:off x="2344" y="202728"/>
          <a:ext cx="2351856" cy="940742"/>
        </a:xfrm>
        <a:prstGeom prst="homePlate">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Connect &amp; Collect</a:t>
          </a:r>
        </a:p>
      </dgm:t>
    </dgm:pt>
    <dgm:pt modelId="{32B9AF6D-264C-4C8C-A10D-BDFAE213585E}" type="parTrans" cxnId="{17B2826A-81EA-4E83-82E6-F834FA50C72E}">
      <dgm:prSet/>
      <dgm:spPr/>
      <dgm:t>
        <a:bodyPr/>
        <a:lstStyle/>
        <a:p>
          <a:endParaRPr lang="en-US"/>
        </a:p>
      </dgm:t>
    </dgm:pt>
    <dgm:pt modelId="{8AEA1490-4DD1-41D9-9728-27B54EE8068C}" type="sibTrans" cxnId="{17B2826A-81EA-4E83-82E6-F834FA50C72E}">
      <dgm:prSet/>
      <dgm:spPr/>
      <dgm:t>
        <a:bodyPr/>
        <a:lstStyle/>
        <a:p>
          <a:endParaRPr lang="en-US"/>
        </a:p>
      </dgm:t>
    </dgm:pt>
    <dgm:pt modelId="{CB71EE0F-79E3-4159-964C-7A3CE6621654}">
      <dgm:prSet phldrT="[Text]"/>
      <dgm:spPr>
        <a:xfrm>
          <a:off x="3765314" y="202728"/>
          <a:ext cx="2351856" cy="940742"/>
        </a:xfrm>
        <a:prstGeom prst="chevron">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Publish</a:t>
          </a:r>
        </a:p>
      </dgm:t>
    </dgm:pt>
    <dgm:pt modelId="{C66A7306-5E8B-42FD-BA3D-A8882B22B895}" type="parTrans" cxnId="{533E84B4-7A79-40EF-B0BF-36112E0F798A}">
      <dgm:prSet/>
      <dgm:spPr/>
      <dgm:t>
        <a:bodyPr/>
        <a:lstStyle/>
        <a:p>
          <a:endParaRPr lang="en-US"/>
        </a:p>
      </dgm:t>
    </dgm:pt>
    <dgm:pt modelId="{48BAC78F-2CB4-468F-98F0-13300A44A8EC}" type="sibTrans" cxnId="{533E84B4-7A79-40EF-B0BF-36112E0F798A}">
      <dgm:prSet/>
      <dgm:spPr/>
      <dgm:t>
        <a:bodyPr/>
        <a:lstStyle/>
        <a:p>
          <a:endParaRPr lang="en-US"/>
        </a:p>
      </dgm:t>
    </dgm:pt>
    <dgm:pt modelId="{972C87FE-2803-41E9-AE88-B63C8ABCA938}">
      <dgm:prSet phldrT="[Text]"/>
      <dgm:spPr>
        <a:xfrm>
          <a:off x="5646799" y="202728"/>
          <a:ext cx="2351856" cy="940742"/>
        </a:xfrm>
        <a:prstGeom prst="chevron">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Monitor</a:t>
          </a:r>
        </a:p>
      </dgm:t>
    </dgm:pt>
    <dgm:pt modelId="{B5306E12-963E-49A8-85DA-139E963C25F6}" type="parTrans" cxnId="{EE92D093-B786-4E1C-B10F-77B4EFA4D24F}">
      <dgm:prSet/>
      <dgm:spPr/>
      <dgm:t>
        <a:bodyPr/>
        <a:lstStyle/>
        <a:p>
          <a:endParaRPr lang="en-US"/>
        </a:p>
      </dgm:t>
    </dgm:pt>
    <dgm:pt modelId="{919F0D76-BE6D-45D8-815E-F8FA14E56792}" type="sibTrans" cxnId="{EE92D093-B786-4E1C-B10F-77B4EFA4D24F}">
      <dgm:prSet/>
      <dgm:spPr/>
      <dgm:t>
        <a:bodyPr/>
        <a:lstStyle/>
        <a:p>
          <a:endParaRPr lang="en-US"/>
        </a:p>
      </dgm:t>
    </dgm:pt>
    <dgm:pt modelId="{D3271DED-F66B-41C8-90C4-1A4B4892A62D}">
      <dgm:prSet phldrT="[Text]"/>
      <dgm:spPr>
        <a:xfrm>
          <a:off x="1883829" y="202728"/>
          <a:ext cx="2351856" cy="940742"/>
        </a:xfrm>
        <a:prstGeom prst="chevron">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Transform &amp; Enrich</a:t>
          </a:r>
        </a:p>
      </dgm:t>
    </dgm:pt>
    <dgm:pt modelId="{16C82A38-975A-488E-A97D-10FDBDB2EBA1}" type="parTrans" cxnId="{F7BED2F0-9189-44DC-8187-04B7C33850BE}">
      <dgm:prSet/>
      <dgm:spPr/>
      <dgm:t>
        <a:bodyPr/>
        <a:lstStyle/>
        <a:p>
          <a:endParaRPr lang="en-US"/>
        </a:p>
      </dgm:t>
    </dgm:pt>
    <dgm:pt modelId="{D8511945-7E4D-44A7-B878-53A2489366A6}" type="sibTrans" cxnId="{F7BED2F0-9189-44DC-8187-04B7C33850BE}">
      <dgm:prSet/>
      <dgm:spPr/>
      <dgm:t>
        <a:bodyPr/>
        <a:lstStyle/>
        <a:p>
          <a:endParaRPr lang="en-US"/>
        </a:p>
      </dgm:t>
    </dgm:pt>
    <dgm:pt modelId="{2154DAF3-BDAB-4FEF-9971-13983FD8B4CD}" type="pres">
      <dgm:prSet presAssocID="{D54C17C0-E6B4-4EC8-8DA3-A0ABB94F3939}" presName="Name0" presStyleCnt="0">
        <dgm:presLayoutVars>
          <dgm:dir/>
          <dgm:resizeHandles val="exact"/>
        </dgm:presLayoutVars>
      </dgm:prSet>
      <dgm:spPr/>
    </dgm:pt>
    <dgm:pt modelId="{89749CF0-0ED2-4BF0-9C85-4E40A47F9A2A}" type="pres">
      <dgm:prSet presAssocID="{91B40BBA-824B-4382-9D3A-EFBE8BA167B7}" presName="parTxOnly" presStyleLbl="node1" presStyleIdx="0" presStyleCnt="4">
        <dgm:presLayoutVars>
          <dgm:bulletEnabled val="1"/>
        </dgm:presLayoutVars>
      </dgm:prSet>
      <dgm:spPr/>
    </dgm:pt>
    <dgm:pt modelId="{BBE3DEDC-C44B-4562-BBF9-B93EB301C871}" type="pres">
      <dgm:prSet presAssocID="{8AEA1490-4DD1-41D9-9728-27B54EE8068C}" presName="parSpace" presStyleCnt="0"/>
      <dgm:spPr/>
    </dgm:pt>
    <dgm:pt modelId="{36484B79-C2E9-4005-9944-6D3A0C859604}" type="pres">
      <dgm:prSet presAssocID="{D3271DED-F66B-41C8-90C4-1A4B4892A62D}" presName="parTxOnly" presStyleLbl="node1" presStyleIdx="1" presStyleCnt="4">
        <dgm:presLayoutVars>
          <dgm:bulletEnabled val="1"/>
        </dgm:presLayoutVars>
      </dgm:prSet>
      <dgm:spPr/>
    </dgm:pt>
    <dgm:pt modelId="{AA23EC2B-3EC9-4E93-B700-55AA59FBFA57}" type="pres">
      <dgm:prSet presAssocID="{D8511945-7E4D-44A7-B878-53A2489366A6}" presName="parSpace" presStyleCnt="0"/>
      <dgm:spPr/>
    </dgm:pt>
    <dgm:pt modelId="{A8F96ADB-C522-490F-957A-D254F3D5FE76}" type="pres">
      <dgm:prSet presAssocID="{CB71EE0F-79E3-4159-964C-7A3CE6621654}" presName="parTxOnly" presStyleLbl="node1" presStyleIdx="2" presStyleCnt="4">
        <dgm:presLayoutVars>
          <dgm:bulletEnabled val="1"/>
        </dgm:presLayoutVars>
      </dgm:prSet>
      <dgm:spPr/>
    </dgm:pt>
    <dgm:pt modelId="{3C12B33D-47A2-4D42-8242-94521C00B708}" type="pres">
      <dgm:prSet presAssocID="{48BAC78F-2CB4-468F-98F0-13300A44A8EC}" presName="parSpace" presStyleCnt="0"/>
      <dgm:spPr/>
    </dgm:pt>
    <dgm:pt modelId="{19AA4B1A-5960-42BC-8BB0-EF954A47F198}" type="pres">
      <dgm:prSet presAssocID="{972C87FE-2803-41E9-AE88-B63C8ABCA938}" presName="parTxOnly" presStyleLbl="node1" presStyleIdx="3" presStyleCnt="4">
        <dgm:presLayoutVars>
          <dgm:bulletEnabled val="1"/>
        </dgm:presLayoutVars>
      </dgm:prSet>
      <dgm:spPr/>
    </dgm:pt>
  </dgm:ptLst>
  <dgm:cxnLst>
    <dgm:cxn modelId="{814CEE12-9A9E-45A4-B4FD-44F4816940ED}" type="presOf" srcId="{D54C17C0-E6B4-4EC8-8DA3-A0ABB94F3939}" destId="{2154DAF3-BDAB-4FEF-9971-13983FD8B4CD}" srcOrd="0" destOrd="0" presId="urn:microsoft.com/office/officeart/2005/8/layout/hChevron3"/>
    <dgm:cxn modelId="{17B2826A-81EA-4E83-82E6-F834FA50C72E}" srcId="{D54C17C0-E6B4-4EC8-8DA3-A0ABB94F3939}" destId="{91B40BBA-824B-4382-9D3A-EFBE8BA167B7}" srcOrd="0" destOrd="0" parTransId="{32B9AF6D-264C-4C8C-A10D-BDFAE213585E}" sibTransId="{8AEA1490-4DD1-41D9-9728-27B54EE8068C}"/>
    <dgm:cxn modelId="{9EB7B670-99E6-46D8-9A53-40A012254A29}" type="presOf" srcId="{91B40BBA-824B-4382-9D3A-EFBE8BA167B7}" destId="{89749CF0-0ED2-4BF0-9C85-4E40A47F9A2A}" srcOrd="0" destOrd="0" presId="urn:microsoft.com/office/officeart/2005/8/layout/hChevron3"/>
    <dgm:cxn modelId="{E82C9878-AE7F-4406-8D0E-74777A86667A}" type="presOf" srcId="{972C87FE-2803-41E9-AE88-B63C8ABCA938}" destId="{19AA4B1A-5960-42BC-8BB0-EF954A47F198}" srcOrd="0" destOrd="0" presId="urn:microsoft.com/office/officeart/2005/8/layout/hChevron3"/>
    <dgm:cxn modelId="{EE92D093-B786-4E1C-B10F-77B4EFA4D24F}" srcId="{D54C17C0-E6B4-4EC8-8DA3-A0ABB94F3939}" destId="{972C87FE-2803-41E9-AE88-B63C8ABCA938}" srcOrd="3" destOrd="0" parTransId="{B5306E12-963E-49A8-85DA-139E963C25F6}" sibTransId="{919F0D76-BE6D-45D8-815E-F8FA14E56792}"/>
    <dgm:cxn modelId="{7EC408A0-2459-48F7-AE65-C53DB7D39E2E}" type="presOf" srcId="{CB71EE0F-79E3-4159-964C-7A3CE6621654}" destId="{A8F96ADB-C522-490F-957A-D254F3D5FE76}" srcOrd="0" destOrd="0" presId="urn:microsoft.com/office/officeart/2005/8/layout/hChevron3"/>
    <dgm:cxn modelId="{533E84B4-7A79-40EF-B0BF-36112E0F798A}" srcId="{D54C17C0-E6B4-4EC8-8DA3-A0ABB94F3939}" destId="{CB71EE0F-79E3-4159-964C-7A3CE6621654}" srcOrd="2" destOrd="0" parTransId="{C66A7306-5E8B-42FD-BA3D-A8882B22B895}" sibTransId="{48BAC78F-2CB4-468F-98F0-13300A44A8EC}"/>
    <dgm:cxn modelId="{1B58BEEC-78F1-4F9A-A630-10EFF0970DDE}" type="presOf" srcId="{D3271DED-F66B-41C8-90C4-1A4B4892A62D}" destId="{36484B79-C2E9-4005-9944-6D3A0C859604}" srcOrd="0" destOrd="0" presId="urn:microsoft.com/office/officeart/2005/8/layout/hChevron3"/>
    <dgm:cxn modelId="{F7BED2F0-9189-44DC-8187-04B7C33850BE}" srcId="{D54C17C0-E6B4-4EC8-8DA3-A0ABB94F3939}" destId="{D3271DED-F66B-41C8-90C4-1A4B4892A62D}" srcOrd="1" destOrd="0" parTransId="{16C82A38-975A-488E-A97D-10FDBDB2EBA1}" sibTransId="{D8511945-7E4D-44A7-B878-53A2489366A6}"/>
    <dgm:cxn modelId="{71D67FE2-06E2-404B-80FE-BCA5437F0A23}" type="presParOf" srcId="{2154DAF3-BDAB-4FEF-9971-13983FD8B4CD}" destId="{89749CF0-0ED2-4BF0-9C85-4E40A47F9A2A}" srcOrd="0" destOrd="0" presId="urn:microsoft.com/office/officeart/2005/8/layout/hChevron3"/>
    <dgm:cxn modelId="{C537C6A6-03D2-4A9D-A338-4E36CFAEF2E7}" type="presParOf" srcId="{2154DAF3-BDAB-4FEF-9971-13983FD8B4CD}" destId="{BBE3DEDC-C44B-4562-BBF9-B93EB301C871}" srcOrd="1" destOrd="0" presId="urn:microsoft.com/office/officeart/2005/8/layout/hChevron3"/>
    <dgm:cxn modelId="{651E9204-84C2-4460-87CA-857CD05B5AF7}" type="presParOf" srcId="{2154DAF3-BDAB-4FEF-9971-13983FD8B4CD}" destId="{36484B79-C2E9-4005-9944-6D3A0C859604}" srcOrd="2" destOrd="0" presId="urn:microsoft.com/office/officeart/2005/8/layout/hChevron3"/>
    <dgm:cxn modelId="{5BD2E4E0-0A02-426B-B31A-CFD9AEB61478}" type="presParOf" srcId="{2154DAF3-BDAB-4FEF-9971-13983FD8B4CD}" destId="{AA23EC2B-3EC9-4E93-B700-55AA59FBFA57}" srcOrd="3" destOrd="0" presId="urn:microsoft.com/office/officeart/2005/8/layout/hChevron3"/>
    <dgm:cxn modelId="{F1A989FB-D467-452B-8413-D9BC47D2576D}" type="presParOf" srcId="{2154DAF3-BDAB-4FEF-9971-13983FD8B4CD}" destId="{A8F96ADB-C522-490F-957A-D254F3D5FE76}" srcOrd="4" destOrd="0" presId="urn:microsoft.com/office/officeart/2005/8/layout/hChevron3"/>
    <dgm:cxn modelId="{90825AD8-9B7B-42AB-B0E9-B0D22444E085}" type="presParOf" srcId="{2154DAF3-BDAB-4FEF-9971-13983FD8B4CD}" destId="{3C12B33D-47A2-4D42-8242-94521C00B708}" srcOrd="5" destOrd="0" presId="urn:microsoft.com/office/officeart/2005/8/layout/hChevron3"/>
    <dgm:cxn modelId="{64D6BEBE-318D-4FD4-8AA1-6D7C8AFB3CF0}" type="presParOf" srcId="{2154DAF3-BDAB-4FEF-9971-13983FD8B4CD}" destId="{19AA4B1A-5960-42BC-8BB0-EF954A47F198}"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4C17C0-E6B4-4EC8-8DA3-A0ABB94F3939}" type="doc">
      <dgm:prSet loTypeId="urn:microsoft.com/office/officeart/2005/8/layout/process2" loCatId="process" qsTypeId="urn:microsoft.com/office/officeart/2005/8/quickstyle/simple1" qsCatId="simple" csTypeId="urn:microsoft.com/office/officeart/2005/8/colors/colorful4" csCatId="colorful" phldr="1"/>
      <dgm:spPr/>
    </dgm:pt>
    <dgm:pt modelId="{91B40BBA-824B-4382-9D3A-EFBE8BA167B7}">
      <dgm:prSet phldrT="[Text]"/>
      <dgm:spPr>
        <a:xfrm>
          <a:off x="219729" y="2530"/>
          <a:ext cx="1694140" cy="941189"/>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Connect &amp; Collect</a:t>
          </a:r>
        </a:p>
      </dgm:t>
    </dgm:pt>
    <dgm:pt modelId="{32B9AF6D-264C-4C8C-A10D-BDFAE213585E}" type="parTrans" cxnId="{17B2826A-81EA-4E83-82E6-F834FA50C72E}">
      <dgm:prSet/>
      <dgm:spPr/>
      <dgm:t>
        <a:bodyPr/>
        <a:lstStyle/>
        <a:p>
          <a:endParaRPr lang="en-US"/>
        </a:p>
      </dgm:t>
    </dgm:pt>
    <dgm:pt modelId="{8AEA1490-4DD1-41D9-9728-27B54EE8068C}" type="sibTrans" cxnId="{17B2826A-81EA-4E83-82E6-F834FA50C72E}">
      <dgm:prSet/>
      <dgm:spPr>
        <a:xfrm rot="5400000">
          <a:off x="890327" y="967248"/>
          <a:ext cx="352945" cy="423535"/>
        </a:xfrm>
        <a:prstGeom prst="rightArrow">
          <a:avLst>
            <a:gd name="adj1" fmla="val 60000"/>
            <a:gd name="adj2" fmla="val 50000"/>
          </a:avLst>
        </a:prstGeom>
        <a:solidFill>
          <a:srgbClr val="0078D7">
            <a:hueOff val="0"/>
            <a:satOff val="0"/>
            <a:lumOff val="0"/>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CB71EE0F-79E3-4159-964C-7A3CE6621654}">
      <dgm:prSet phldrT="[Text]"/>
      <dgm:spPr>
        <a:xfrm>
          <a:off x="219729" y="2826097"/>
          <a:ext cx="1694140" cy="941189"/>
        </a:xfrm>
        <a:prstGeom prst="roundRect">
          <a:avLst>
            <a:gd name="adj" fmla="val 10000"/>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Publish</a:t>
          </a:r>
        </a:p>
      </dgm:t>
    </dgm:pt>
    <dgm:pt modelId="{C66A7306-5E8B-42FD-BA3D-A8882B22B895}" type="parTrans" cxnId="{533E84B4-7A79-40EF-B0BF-36112E0F798A}">
      <dgm:prSet/>
      <dgm:spPr/>
      <dgm:t>
        <a:bodyPr/>
        <a:lstStyle/>
        <a:p>
          <a:endParaRPr lang="en-US"/>
        </a:p>
      </dgm:t>
    </dgm:pt>
    <dgm:pt modelId="{48BAC78F-2CB4-468F-98F0-13300A44A8EC}" type="sibTrans" cxnId="{533E84B4-7A79-40EF-B0BF-36112E0F798A}">
      <dgm:prSet/>
      <dgm:spPr>
        <a:xfrm rot="5400000">
          <a:off x="890327" y="3790816"/>
          <a:ext cx="352945" cy="423535"/>
        </a:xfrm>
        <a:prstGeom prst="rightArrow">
          <a:avLst>
            <a:gd name="adj1" fmla="val 60000"/>
            <a:gd name="adj2" fmla="val 50000"/>
          </a:avLst>
        </a:prstGeom>
        <a:solidFill>
          <a:srgbClr val="0078D7">
            <a:hueOff val="-12390699"/>
            <a:satOff val="-100000"/>
            <a:lumOff val="2941"/>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972C87FE-2803-41E9-AE88-B63C8ABCA938}">
      <dgm:prSet phldrT="[Text]"/>
      <dgm:spPr>
        <a:xfrm>
          <a:off x="219729" y="4237880"/>
          <a:ext cx="1694140" cy="941189"/>
        </a:xfrm>
        <a:prstGeom prst="roundRect">
          <a:avLst>
            <a:gd name="adj" fmla="val 10000"/>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Monitor</a:t>
          </a:r>
        </a:p>
      </dgm:t>
    </dgm:pt>
    <dgm:pt modelId="{B5306E12-963E-49A8-85DA-139E963C25F6}" type="parTrans" cxnId="{EE92D093-B786-4E1C-B10F-77B4EFA4D24F}">
      <dgm:prSet/>
      <dgm:spPr/>
      <dgm:t>
        <a:bodyPr/>
        <a:lstStyle/>
        <a:p>
          <a:endParaRPr lang="en-US"/>
        </a:p>
      </dgm:t>
    </dgm:pt>
    <dgm:pt modelId="{919F0D76-BE6D-45D8-815E-F8FA14E56792}" type="sibTrans" cxnId="{EE92D093-B786-4E1C-B10F-77B4EFA4D24F}">
      <dgm:prSet/>
      <dgm:spPr/>
      <dgm:t>
        <a:bodyPr/>
        <a:lstStyle/>
        <a:p>
          <a:endParaRPr lang="en-US"/>
        </a:p>
      </dgm:t>
    </dgm:pt>
    <dgm:pt modelId="{D3271DED-F66B-41C8-90C4-1A4B4892A62D}">
      <dgm:prSet phldrT="[Text]"/>
      <dgm:spPr>
        <a:xfrm>
          <a:off x="219729" y="1414313"/>
          <a:ext cx="1694140" cy="941189"/>
        </a:xfrm>
        <a:prstGeom prst="roundRect">
          <a:avLst>
            <a:gd name="adj" fmla="val 10000"/>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Transform &amp; Enrich</a:t>
          </a:r>
        </a:p>
      </dgm:t>
    </dgm:pt>
    <dgm:pt modelId="{16C82A38-975A-488E-A97D-10FDBDB2EBA1}" type="parTrans" cxnId="{F7BED2F0-9189-44DC-8187-04B7C33850BE}">
      <dgm:prSet/>
      <dgm:spPr/>
      <dgm:t>
        <a:bodyPr/>
        <a:lstStyle/>
        <a:p>
          <a:endParaRPr lang="en-US"/>
        </a:p>
      </dgm:t>
    </dgm:pt>
    <dgm:pt modelId="{D8511945-7E4D-44A7-B878-53A2489366A6}" type="sibTrans" cxnId="{F7BED2F0-9189-44DC-8187-04B7C33850BE}">
      <dgm:prSet/>
      <dgm:spPr>
        <a:xfrm rot="5400000">
          <a:off x="890327" y="2379032"/>
          <a:ext cx="352945" cy="423535"/>
        </a:xfrm>
        <a:prstGeom prst="rightArrow">
          <a:avLst>
            <a:gd name="adj1" fmla="val 60000"/>
            <a:gd name="adj2" fmla="val 50000"/>
          </a:avLst>
        </a:prstGeom>
        <a:solidFill>
          <a:srgbClr val="0078D7">
            <a:hueOff val="-6195349"/>
            <a:satOff val="-50000"/>
            <a:lumOff val="1471"/>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A74DABBE-A391-461B-B96A-AFAF0914C658}" type="pres">
      <dgm:prSet presAssocID="{D54C17C0-E6B4-4EC8-8DA3-A0ABB94F3939}" presName="linearFlow" presStyleCnt="0">
        <dgm:presLayoutVars>
          <dgm:resizeHandles val="exact"/>
        </dgm:presLayoutVars>
      </dgm:prSet>
      <dgm:spPr/>
    </dgm:pt>
    <dgm:pt modelId="{44902B74-C022-416D-B0F2-DFDABFC5EB79}" type="pres">
      <dgm:prSet presAssocID="{91B40BBA-824B-4382-9D3A-EFBE8BA167B7}" presName="node" presStyleLbl="node1" presStyleIdx="0" presStyleCnt="4">
        <dgm:presLayoutVars>
          <dgm:bulletEnabled val="1"/>
        </dgm:presLayoutVars>
      </dgm:prSet>
      <dgm:spPr/>
    </dgm:pt>
    <dgm:pt modelId="{7E6DE606-E1B1-42B4-9A26-6A699371E0A4}" type="pres">
      <dgm:prSet presAssocID="{8AEA1490-4DD1-41D9-9728-27B54EE8068C}" presName="sibTrans" presStyleLbl="sibTrans2D1" presStyleIdx="0" presStyleCnt="3"/>
      <dgm:spPr/>
    </dgm:pt>
    <dgm:pt modelId="{FB7CD916-5A7F-46A6-A98B-E7841D77BD51}" type="pres">
      <dgm:prSet presAssocID="{8AEA1490-4DD1-41D9-9728-27B54EE8068C}" presName="connectorText" presStyleLbl="sibTrans2D1" presStyleIdx="0" presStyleCnt="3"/>
      <dgm:spPr/>
    </dgm:pt>
    <dgm:pt modelId="{5527DE16-44DD-4872-8F94-56BB08094F5F}" type="pres">
      <dgm:prSet presAssocID="{D3271DED-F66B-41C8-90C4-1A4B4892A62D}" presName="node" presStyleLbl="node1" presStyleIdx="1" presStyleCnt="4">
        <dgm:presLayoutVars>
          <dgm:bulletEnabled val="1"/>
        </dgm:presLayoutVars>
      </dgm:prSet>
      <dgm:spPr/>
    </dgm:pt>
    <dgm:pt modelId="{7ECF3DAA-EB58-49B4-AA76-991A2BBE0AC7}" type="pres">
      <dgm:prSet presAssocID="{D8511945-7E4D-44A7-B878-53A2489366A6}" presName="sibTrans" presStyleLbl="sibTrans2D1" presStyleIdx="1" presStyleCnt="3"/>
      <dgm:spPr/>
    </dgm:pt>
    <dgm:pt modelId="{E3A5013D-0759-40C8-B863-FA8D9DDC0C13}" type="pres">
      <dgm:prSet presAssocID="{D8511945-7E4D-44A7-B878-53A2489366A6}" presName="connectorText" presStyleLbl="sibTrans2D1" presStyleIdx="1" presStyleCnt="3"/>
      <dgm:spPr/>
    </dgm:pt>
    <dgm:pt modelId="{BA3BD493-B600-462F-9CB3-B5067E7ACBAE}" type="pres">
      <dgm:prSet presAssocID="{CB71EE0F-79E3-4159-964C-7A3CE6621654}" presName="node" presStyleLbl="node1" presStyleIdx="2" presStyleCnt="4">
        <dgm:presLayoutVars>
          <dgm:bulletEnabled val="1"/>
        </dgm:presLayoutVars>
      </dgm:prSet>
      <dgm:spPr/>
    </dgm:pt>
    <dgm:pt modelId="{FE8B50DE-0DCA-4DDB-AACA-0B8D519CE9ED}" type="pres">
      <dgm:prSet presAssocID="{48BAC78F-2CB4-468F-98F0-13300A44A8EC}" presName="sibTrans" presStyleLbl="sibTrans2D1" presStyleIdx="2" presStyleCnt="3"/>
      <dgm:spPr/>
    </dgm:pt>
    <dgm:pt modelId="{657F9EA1-F295-41BB-9428-56285DAACD89}" type="pres">
      <dgm:prSet presAssocID="{48BAC78F-2CB4-468F-98F0-13300A44A8EC}" presName="connectorText" presStyleLbl="sibTrans2D1" presStyleIdx="2" presStyleCnt="3"/>
      <dgm:spPr/>
    </dgm:pt>
    <dgm:pt modelId="{ADB3009E-E769-4CA4-AFF8-3D8BA4CA39EE}" type="pres">
      <dgm:prSet presAssocID="{972C87FE-2803-41E9-AE88-B63C8ABCA938}" presName="node" presStyleLbl="node1" presStyleIdx="3" presStyleCnt="4">
        <dgm:presLayoutVars>
          <dgm:bulletEnabled val="1"/>
        </dgm:presLayoutVars>
      </dgm:prSet>
      <dgm:spPr/>
    </dgm:pt>
  </dgm:ptLst>
  <dgm:cxnLst>
    <dgm:cxn modelId="{1F644D0A-8EFE-4A6A-94DB-8D1E5ABAD84A}" type="presOf" srcId="{D54C17C0-E6B4-4EC8-8DA3-A0ABB94F3939}" destId="{A74DABBE-A391-461B-B96A-AFAF0914C658}" srcOrd="0" destOrd="0" presId="urn:microsoft.com/office/officeart/2005/8/layout/process2"/>
    <dgm:cxn modelId="{C2D36214-6BC9-4278-A638-2EAFB4E219D4}" type="presOf" srcId="{D3271DED-F66B-41C8-90C4-1A4B4892A62D}" destId="{5527DE16-44DD-4872-8F94-56BB08094F5F}" srcOrd="0" destOrd="0" presId="urn:microsoft.com/office/officeart/2005/8/layout/process2"/>
    <dgm:cxn modelId="{514D3B38-AC25-4856-B252-70521669132A}" type="presOf" srcId="{CB71EE0F-79E3-4159-964C-7A3CE6621654}" destId="{BA3BD493-B600-462F-9CB3-B5067E7ACBAE}" srcOrd="0" destOrd="0" presId="urn:microsoft.com/office/officeart/2005/8/layout/process2"/>
    <dgm:cxn modelId="{17B2826A-81EA-4E83-82E6-F834FA50C72E}" srcId="{D54C17C0-E6B4-4EC8-8DA3-A0ABB94F3939}" destId="{91B40BBA-824B-4382-9D3A-EFBE8BA167B7}" srcOrd="0" destOrd="0" parTransId="{32B9AF6D-264C-4C8C-A10D-BDFAE213585E}" sibTransId="{8AEA1490-4DD1-41D9-9728-27B54EE8068C}"/>
    <dgm:cxn modelId="{2C25587E-BF81-4486-AB49-7E946729F390}" type="presOf" srcId="{48BAC78F-2CB4-468F-98F0-13300A44A8EC}" destId="{657F9EA1-F295-41BB-9428-56285DAACD89}" srcOrd="1" destOrd="0" presId="urn:microsoft.com/office/officeart/2005/8/layout/process2"/>
    <dgm:cxn modelId="{D2F1E889-5D31-438D-99CD-A685A3CB7B62}" type="presOf" srcId="{91B40BBA-824B-4382-9D3A-EFBE8BA167B7}" destId="{44902B74-C022-416D-B0F2-DFDABFC5EB79}" srcOrd="0" destOrd="0" presId="urn:microsoft.com/office/officeart/2005/8/layout/process2"/>
    <dgm:cxn modelId="{EE92D093-B786-4E1C-B10F-77B4EFA4D24F}" srcId="{D54C17C0-E6B4-4EC8-8DA3-A0ABB94F3939}" destId="{972C87FE-2803-41E9-AE88-B63C8ABCA938}" srcOrd="3" destOrd="0" parTransId="{B5306E12-963E-49A8-85DA-139E963C25F6}" sibTransId="{919F0D76-BE6D-45D8-815E-F8FA14E56792}"/>
    <dgm:cxn modelId="{C212879A-16B6-4C44-AD8D-3B230EAE4213}" type="presOf" srcId="{8AEA1490-4DD1-41D9-9728-27B54EE8068C}" destId="{7E6DE606-E1B1-42B4-9A26-6A699371E0A4}" srcOrd="0" destOrd="0" presId="urn:microsoft.com/office/officeart/2005/8/layout/process2"/>
    <dgm:cxn modelId="{8707E09C-5228-4301-B6AA-3532ED5829D4}" type="presOf" srcId="{972C87FE-2803-41E9-AE88-B63C8ABCA938}" destId="{ADB3009E-E769-4CA4-AFF8-3D8BA4CA39EE}" srcOrd="0" destOrd="0" presId="urn:microsoft.com/office/officeart/2005/8/layout/process2"/>
    <dgm:cxn modelId="{328B25AC-2FDD-4A1D-BAB5-C68F63C7F8D8}" type="presOf" srcId="{48BAC78F-2CB4-468F-98F0-13300A44A8EC}" destId="{FE8B50DE-0DCA-4DDB-AACA-0B8D519CE9ED}" srcOrd="0" destOrd="0" presId="urn:microsoft.com/office/officeart/2005/8/layout/process2"/>
    <dgm:cxn modelId="{8256DDB3-E6FF-4EAB-B70E-2CE55FB6CAE8}" type="presOf" srcId="{D8511945-7E4D-44A7-B878-53A2489366A6}" destId="{E3A5013D-0759-40C8-B863-FA8D9DDC0C13}" srcOrd="1" destOrd="0" presId="urn:microsoft.com/office/officeart/2005/8/layout/process2"/>
    <dgm:cxn modelId="{533E84B4-7A79-40EF-B0BF-36112E0F798A}" srcId="{D54C17C0-E6B4-4EC8-8DA3-A0ABB94F3939}" destId="{CB71EE0F-79E3-4159-964C-7A3CE6621654}" srcOrd="2" destOrd="0" parTransId="{C66A7306-5E8B-42FD-BA3D-A8882B22B895}" sibTransId="{48BAC78F-2CB4-468F-98F0-13300A44A8EC}"/>
    <dgm:cxn modelId="{6EF435CF-6DE7-4582-B02D-4915F13B5353}" type="presOf" srcId="{8AEA1490-4DD1-41D9-9728-27B54EE8068C}" destId="{FB7CD916-5A7F-46A6-A98B-E7841D77BD51}" srcOrd="1" destOrd="0" presId="urn:microsoft.com/office/officeart/2005/8/layout/process2"/>
    <dgm:cxn modelId="{F7BED2F0-9189-44DC-8187-04B7C33850BE}" srcId="{D54C17C0-E6B4-4EC8-8DA3-A0ABB94F3939}" destId="{D3271DED-F66B-41C8-90C4-1A4B4892A62D}" srcOrd="1" destOrd="0" parTransId="{16C82A38-975A-488E-A97D-10FDBDB2EBA1}" sibTransId="{D8511945-7E4D-44A7-B878-53A2489366A6}"/>
    <dgm:cxn modelId="{ED0483FE-2203-4EA4-9914-0BD19291FA18}" type="presOf" srcId="{D8511945-7E4D-44A7-B878-53A2489366A6}" destId="{7ECF3DAA-EB58-49B4-AA76-991A2BBE0AC7}" srcOrd="0" destOrd="0" presId="urn:microsoft.com/office/officeart/2005/8/layout/process2"/>
    <dgm:cxn modelId="{B811AF3C-8FAD-4D81-830E-EC25EFCCEA48}" type="presParOf" srcId="{A74DABBE-A391-461B-B96A-AFAF0914C658}" destId="{44902B74-C022-416D-B0F2-DFDABFC5EB79}" srcOrd="0" destOrd="0" presId="urn:microsoft.com/office/officeart/2005/8/layout/process2"/>
    <dgm:cxn modelId="{19FC1FB6-B73F-472A-B6A3-7B023A379690}" type="presParOf" srcId="{A74DABBE-A391-461B-B96A-AFAF0914C658}" destId="{7E6DE606-E1B1-42B4-9A26-6A699371E0A4}" srcOrd="1" destOrd="0" presId="urn:microsoft.com/office/officeart/2005/8/layout/process2"/>
    <dgm:cxn modelId="{380CB75B-E232-4050-9149-635FD78C70B4}" type="presParOf" srcId="{7E6DE606-E1B1-42B4-9A26-6A699371E0A4}" destId="{FB7CD916-5A7F-46A6-A98B-E7841D77BD51}" srcOrd="0" destOrd="0" presId="urn:microsoft.com/office/officeart/2005/8/layout/process2"/>
    <dgm:cxn modelId="{CA29B5CF-F4F5-4833-96D4-6EC4C49FFCF5}" type="presParOf" srcId="{A74DABBE-A391-461B-B96A-AFAF0914C658}" destId="{5527DE16-44DD-4872-8F94-56BB08094F5F}" srcOrd="2" destOrd="0" presId="urn:microsoft.com/office/officeart/2005/8/layout/process2"/>
    <dgm:cxn modelId="{3051DD44-3D1E-4112-8BB8-8892AC8C01D3}" type="presParOf" srcId="{A74DABBE-A391-461B-B96A-AFAF0914C658}" destId="{7ECF3DAA-EB58-49B4-AA76-991A2BBE0AC7}" srcOrd="3" destOrd="0" presId="urn:microsoft.com/office/officeart/2005/8/layout/process2"/>
    <dgm:cxn modelId="{5252F35D-1BF7-4396-9A36-F76DF9401565}" type="presParOf" srcId="{7ECF3DAA-EB58-49B4-AA76-991A2BBE0AC7}" destId="{E3A5013D-0759-40C8-B863-FA8D9DDC0C13}" srcOrd="0" destOrd="0" presId="urn:microsoft.com/office/officeart/2005/8/layout/process2"/>
    <dgm:cxn modelId="{516CA437-057D-4FD5-A075-AF177C908684}" type="presParOf" srcId="{A74DABBE-A391-461B-B96A-AFAF0914C658}" destId="{BA3BD493-B600-462F-9CB3-B5067E7ACBAE}" srcOrd="4" destOrd="0" presId="urn:microsoft.com/office/officeart/2005/8/layout/process2"/>
    <dgm:cxn modelId="{E6460F29-63F1-4D39-9F8E-AC33721EE46F}" type="presParOf" srcId="{A74DABBE-A391-461B-B96A-AFAF0914C658}" destId="{FE8B50DE-0DCA-4DDB-AACA-0B8D519CE9ED}" srcOrd="5" destOrd="0" presId="urn:microsoft.com/office/officeart/2005/8/layout/process2"/>
    <dgm:cxn modelId="{266050E7-ADA2-4088-AB45-B1DF0C248355}" type="presParOf" srcId="{FE8B50DE-0DCA-4DDB-AACA-0B8D519CE9ED}" destId="{657F9EA1-F295-41BB-9428-56285DAACD89}" srcOrd="0" destOrd="0" presId="urn:microsoft.com/office/officeart/2005/8/layout/process2"/>
    <dgm:cxn modelId="{F1ED644F-334E-4B48-AB8D-D3487087EBF2}" type="presParOf" srcId="{A74DABBE-A391-461B-B96A-AFAF0914C658}" destId="{ADB3009E-E769-4CA4-AFF8-3D8BA4CA39EE}"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3F7C02-BD17-44D3-A3D7-58AA5F08D8CF}"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1F777337-70DB-4171-9661-3478BD3A490C}">
      <dgm:prSet phldrT="[Text]"/>
      <dgm:spPr>
        <a:xfrm>
          <a:off x="286741"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Discover</a:t>
          </a:r>
        </a:p>
      </dgm:t>
    </dgm:pt>
    <dgm:pt modelId="{90692BE5-D099-4081-A152-AA0FFAF50FA5}" type="parTrans" cxnId="{54D79185-A4BD-4906-A138-F063BEBBF92B}">
      <dgm:prSet/>
      <dgm:spPr/>
      <dgm:t>
        <a:bodyPr/>
        <a:lstStyle/>
        <a:p>
          <a:endParaRPr lang="en-US"/>
        </a:p>
      </dgm:t>
    </dgm:pt>
    <dgm:pt modelId="{90C85ABA-BB09-47D3-AF29-F419F3E5C167}" type="sibTrans" cxnId="{54D79185-A4BD-4906-A138-F063BEBBF92B}">
      <dgm:prSet/>
      <dgm:spPr>
        <a:xfrm>
          <a:off x="740050"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gm:spPr>
      <dgm:t>
        <a:bodyPr/>
        <a:lstStyle/>
        <a:p>
          <a:endParaRPr lang="en-US"/>
        </a:p>
      </dgm:t>
    </dgm:pt>
    <dgm:pt modelId="{2202C8D9-1AC1-4792-9BD3-5280A532286F}">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Browse</a:t>
          </a:r>
        </a:p>
      </dgm:t>
    </dgm:pt>
    <dgm:pt modelId="{10417B4D-AB18-4BE2-80FC-C8A501280E74}" type="parTrans" cxnId="{D53952C7-5353-44B8-A188-6DD8104E298C}">
      <dgm:prSet/>
      <dgm:spPr/>
      <dgm:t>
        <a:bodyPr/>
        <a:lstStyle/>
        <a:p>
          <a:endParaRPr lang="en-US"/>
        </a:p>
      </dgm:t>
    </dgm:pt>
    <dgm:pt modelId="{024C5C59-99B4-46BC-9F8D-8E5468CF0DAE}" type="sibTrans" cxnId="{D53952C7-5353-44B8-A188-6DD8104E298C}">
      <dgm:prSet/>
      <dgm:spPr/>
      <dgm:t>
        <a:bodyPr/>
        <a:lstStyle/>
        <a:p>
          <a:endParaRPr lang="en-US"/>
        </a:p>
      </dgm:t>
    </dgm:pt>
    <dgm:pt modelId="{B3F24888-4283-4046-8AEE-B9721B7A1221}">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Filter</a:t>
          </a:r>
        </a:p>
      </dgm:t>
    </dgm:pt>
    <dgm:pt modelId="{E0360969-46E7-491B-8944-FE5E11B0AA13}" type="parTrans" cxnId="{A7E856D8-378D-45A7-BB7B-BA899F960DFC}">
      <dgm:prSet/>
      <dgm:spPr/>
      <dgm:t>
        <a:bodyPr/>
        <a:lstStyle/>
        <a:p>
          <a:endParaRPr lang="en-US"/>
        </a:p>
      </dgm:t>
    </dgm:pt>
    <dgm:pt modelId="{E57A74EF-CC25-412C-8ED0-1637537DD666}" type="sibTrans" cxnId="{A7E856D8-378D-45A7-BB7B-BA899F960DFC}">
      <dgm:prSet/>
      <dgm:spPr/>
      <dgm:t>
        <a:bodyPr/>
        <a:lstStyle/>
        <a:p>
          <a:endParaRPr lang="en-US"/>
        </a:p>
      </dgm:t>
    </dgm:pt>
    <dgm:pt modelId="{25C990B5-0B06-42C2-9B16-A5EF2D11AFB5}">
      <dgm:prSet phldrT="[Text]"/>
      <dgm:spPr>
        <a:xfrm>
          <a:off x="1881703"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Understand</a:t>
          </a:r>
        </a:p>
      </dgm:t>
    </dgm:pt>
    <dgm:pt modelId="{55FC263C-D953-4631-BC85-6F722A70B17E}" type="parTrans" cxnId="{B4EF840B-50F7-49D8-99E2-A5E69E9FEEC1}">
      <dgm:prSet/>
      <dgm:spPr/>
      <dgm:t>
        <a:bodyPr/>
        <a:lstStyle/>
        <a:p>
          <a:endParaRPr lang="en-US"/>
        </a:p>
      </dgm:t>
    </dgm:pt>
    <dgm:pt modelId="{BB268972-4401-42CD-92BB-E1185BB4B16B}" type="sibTrans" cxnId="{B4EF840B-50F7-49D8-99E2-A5E69E9FEEC1}">
      <dgm:prSet/>
      <dgm:spPr>
        <a:xfrm>
          <a:off x="2324271" y="914055"/>
          <a:ext cx="1504716" cy="1504716"/>
        </a:xfrm>
        <a:prstGeom prst="circularArrow">
          <a:avLst>
            <a:gd name="adj1" fmla="val 2271"/>
            <a:gd name="adj2" fmla="val 273786"/>
            <a:gd name="adj3" fmla="val 19550703"/>
            <a:gd name="adj4" fmla="val 12575511"/>
            <a:gd name="adj5" fmla="val 2650"/>
          </a:avLst>
        </a:prstGeom>
        <a:solidFill>
          <a:srgbClr val="0078D7">
            <a:tint val="60000"/>
            <a:hueOff val="0"/>
            <a:satOff val="0"/>
            <a:lumOff val="0"/>
            <a:alphaOff val="0"/>
          </a:srgbClr>
        </a:solidFill>
        <a:ln>
          <a:noFill/>
        </a:ln>
        <a:effectLst/>
      </dgm:spPr>
      <dgm:t>
        <a:bodyPr/>
        <a:lstStyle/>
        <a:p>
          <a:endParaRPr lang="en-US"/>
        </a:p>
      </dgm:t>
    </dgm:pt>
    <dgm:pt modelId="{1A19A2F3-B13D-4070-A481-3EE20A2307A1}">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Metadata</a:t>
          </a:r>
        </a:p>
      </dgm:t>
    </dgm:pt>
    <dgm:pt modelId="{F14A8367-518B-4870-8B3E-B437BBC104E6}" type="parTrans" cxnId="{5A85F301-231F-489F-9D19-32615F702598}">
      <dgm:prSet/>
      <dgm:spPr/>
      <dgm:t>
        <a:bodyPr/>
        <a:lstStyle/>
        <a:p>
          <a:endParaRPr lang="en-US"/>
        </a:p>
      </dgm:t>
    </dgm:pt>
    <dgm:pt modelId="{AEA02811-AADD-40F4-A807-B23BAA5FBFA8}" type="sibTrans" cxnId="{5A85F301-231F-489F-9D19-32615F702598}">
      <dgm:prSet/>
      <dgm:spPr/>
      <dgm:t>
        <a:bodyPr/>
        <a:lstStyle/>
        <a:p>
          <a:endParaRPr lang="en-US"/>
        </a:p>
      </dgm:t>
    </dgm:pt>
    <dgm:pt modelId="{1DE9A322-CF10-4EE0-86A6-28679C55EC56}">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Experts</a:t>
          </a:r>
        </a:p>
      </dgm:t>
    </dgm:pt>
    <dgm:pt modelId="{C978128D-67BC-4DCE-B1D1-AEBAC8629BE4}" type="parTrans" cxnId="{5629C322-8487-4DCD-8133-A9A4B1C85D0A}">
      <dgm:prSet/>
      <dgm:spPr/>
      <dgm:t>
        <a:bodyPr/>
        <a:lstStyle/>
        <a:p>
          <a:endParaRPr lang="en-US"/>
        </a:p>
      </dgm:t>
    </dgm:pt>
    <dgm:pt modelId="{36BF8EEA-6351-4A79-B798-B4E4BFD61FD6}" type="sibTrans" cxnId="{5629C322-8487-4DCD-8133-A9A4B1C85D0A}">
      <dgm:prSet/>
      <dgm:spPr/>
      <dgm:t>
        <a:bodyPr/>
        <a:lstStyle/>
        <a:p>
          <a:endParaRPr lang="en-US"/>
        </a:p>
      </dgm:t>
    </dgm:pt>
    <dgm:pt modelId="{4C80F647-10AF-4DD1-8026-7CC9956FC55E}">
      <dgm:prSet phldrT="[Text]"/>
      <dgm:spPr>
        <a:xfrm>
          <a:off x="3476665"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Consume</a:t>
          </a:r>
        </a:p>
      </dgm:t>
    </dgm:pt>
    <dgm:pt modelId="{B10D4FFC-C504-471D-9418-6CDFB9A543DF}" type="parTrans" cxnId="{06F1E622-DA90-4BBC-BBD8-A6E357353FA8}">
      <dgm:prSet/>
      <dgm:spPr/>
      <dgm:t>
        <a:bodyPr/>
        <a:lstStyle/>
        <a:p>
          <a:endParaRPr lang="en-US"/>
        </a:p>
      </dgm:t>
    </dgm:pt>
    <dgm:pt modelId="{D490CFC9-18A0-46CE-980E-429DF38B55D7}" type="sibTrans" cxnId="{06F1E622-DA90-4BBC-BBD8-A6E357353FA8}">
      <dgm:prSet/>
      <dgm:spPr>
        <a:xfrm>
          <a:off x="3929974"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gm:spPr>
      <dgm:t>
        <a:bodyPr/>
        <a:lstStyle/>
        <a:p>
          <a:endParaRPr lang="en-US"/>
        </a:p>
      </dgm:t>
    </dgm:pt>
    <dgm:pt modelId="{DAC4C582-A240-40C7-8242-F89268D4E624}">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Data Assets</a:t>
          </a:r>
        </a:p>
      </dgm:t>
    </dgm:pt>
    <dgm:pt modelId="{446FDC27-C6AE-4A58-9DD8-A2E8D5B2E45F}" type="parTrans" cxnId="{B72098C5-5566-4B79-AD47-88A340A2D9A6}">
      <dgm:prSet/>
      <dgm:spPr/>
      <dgm:t>
        <a:bodyPr/>
        <a:lstStyle/>
        <a:p>
          <a:endParaRPr lang="en-US"/>
        </a:p>
      </dgm:t>
    </dgm:pt>
    <dgm:pt modelId="{BECC8E0D-E3B4-409B-A510-C7E2E7014103}" type="sibTrans" cxnId="{B72098C5-5566-4B79-AD47-88A340A2D9A6}">
      <dgm:prSet/>
      <dgm:spPr/>
      <dgm:t>
        <a:bodyPr/>
        <a:lstStyle/>
        <a:p>
          <a:endParaRPr lang="en-US"/>
        </a:p>
      </dgm:t>
    </dgm:pt>
    <dgm:pt modelId="{E1B028D6-8C9D-4A03-B81E-546736038059}">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Familiar Tools</a:t>
          </a:r>
        </a:p>
      </dgm:t>
    </dgm:pt>
    <dgm:pt modelId="{7A2ABD1B-C942-4932-9CBC-8D210E7BA195}" type="parTrans" cxnId="{F8BC250A-CEB0-41AA-98D8-743469B6B3DD}">
      <dgm:prSet/>
      <dgm:spPr/>
      <dgm:t>
        <a:bodyPr/>
        <a:lstStyle/>
        <a:p>
          <a:endParaRPr lang="en-US"/>
        </a:p>
      </dgm:t>
    </dgm:pt>
    <dgm:pt modelId="{9C96FEBD-8FA6-46DC-8728-2EDD37009EA8}" type="sibTrans" cxnId="{F8BC250A-CEB0-41AA-98D8-743469B6B3DD}">
      <dgm:prSet/>
      <dgm:spPr/>
      <dgm:t>
        <a:bodyPr/>
        <a:lstStyle/>
        <a:p>
          <a:endParaRPr lang="en-US"/>
        </a:p>
      </dgm:t>
    </dgm:pt>
    <dgm:pt modelId="{320ABF0D-B562-4B30-916A-349B1B153D5D}">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Search</a:t>
          </a:r>
        </a:p>
      </dgm:t>
    </dgm:pt>
    <dgm:pt modelId="{6DD31DA4-35B0-416C-B5E5-DB15BCCE03C7}" type="parTrans" cxnId="{76A5344D-46D7-400C-BA5C-4B659EF51B2E}">
      <dgm:prSet/>
      <dgm:spPr/>
      <dgm:t>
        <a:bodyPr/>
        <a:lstStyle/>
        <a:p>
          <a:endParaRPr lang="en-US"/>
        </a:p>
      </dgm:t>
    </dgm:pt>
    <dgm:pt modelId="{24CAD940-9334-4319-97C0-9B189EE042C3}" type="sibTrans" cxnId="{76A5344D-46D7-400C-BA5C-4B659EF51B2E}">
      <dgm:prSet/>
      <dgm:spPr/>
      <dgm:t>
        <a:bodyPr/>
        <a:lstStyle/>
        <a:p>
          <a:endParaRPr lang="en-US"/>
        </a:p>
      </dgm:t>
    </dgm:pt>
    <dgm:pt modelId="{D77FCD96-BE28-4503-96D3-0BFF78321927}">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Context</a:t>
          </a:r>
        </a:p>
      </dgm:t>
    </dgm:pt>
    <dgm:pt modelId="{DA97267A-188D-4402-A631-B98E02C407A1}" type="parTrans" cxnId="{71A76E1A-0703-492E-B3FF-500D39B72185}">
      <dgm:prSet/>
      <dgm:spPr/>
      <dgm:t>
        <a:bodyPr/>
        <a:lstStyle/>
        <a:p>
          <a:endParaRPr lang="en-US"/>
        </a:p>
      </dgm:t>
    </dgm:pt>
    <dgm:pt modelId="{C58C5F20-1EC1-43A5-AE70-F65AAD124646}" type="sibTrans" cxnId="{71A76E1A-0703-492E-B3FF-500D39B72185}">
      <dgm:prSet/>
      <dgm:spPr/>
      <dgm:t>
        <a:bodyPr/>
        <a:lstStyle/>
        <a:p>
          <a:endParaRPr lang="en-US"/>
        </a:p>
      </dgm:t>
    </dgm:pt>
    <dgm:pt modelId="{06B8B08B-557D-47D4-B276-D00A1A48885D}">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Existing Processes</a:t>
          </a:r>
        </a:p>
      </dgm:t>
    </dgm:pt>
    <dgm:pt modelId="{9A8DFC12-52C2-4B68-8C71-BC7D5EFDDE5D}" type="parTrans" cxnId="{1FE7A2C3-E8C3-499E-B9C0-351FD9918247}">
      <dgm:prSet/>
      <dgm:spPr/>
      <dgm:t>
        <a:bodyPr/>
        <a:lstStyle/>
        <a:p>
          <a:endParaRPr lang="en-US"/>
        </a:p>
      </dgm:t>
    </dgm:pt>
    <dgm:pt modelId="{7E712EFD-0E9D-4017-BFEF-05ECBC2A7137}" type="sibTrans" cxnId="{1FE7A2C3-E8C3-499E-B9C0-351FD9918247}">
      <dgm:prSet/>
      <dgm:spPr/>
      <dgm:t>
        <a:bodyPr/>
        <a:lstStyle/>
        <a:p>
          <a:endParaRPr lang="en-US"/>
        </a:p>
      </dgm:t>
    </dgm:pt>
    <dgm:pt modelId="{F6B511F4-D1DC-4545-B194-9A59E131E74C}">
      <dgm:prSet phldrT="[Text]"/>
      <dgm:spPr>
        <a:xfrm>
          <a:off x="5071627"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Contribute</a:t>
          </a:r>
        </a:p>
      </dgm:t>
    </dgm:pt>
    <dgm:pt modelId="{CEEB1484-E59A-4623-BCDF-A6F879904325}" type="parTrans" cxnId="{55070329-C159-4DCF-A9BA-4FD993522462}">
      <dgm:prSet/>
      <dgm:spPr/>
      <dgm:t>
        <a:bodyPr/>
        <a:lstStyle/>
        <a:p>
          <a:endParaRPr lang="en-US"/>
        </a:p>
      </dgm:t>
    </dgm:pt>
    <dgm:pt modelId="{F3C61624-7DE9-47ED-99D8-CD9873C6431F}" type="sibTrans" cxnId="{55070329-C159-4DCF-A9BA-4FD993522462}">
      <dgm:prSet/>
      <dgm:spPr/>
      <dgm:t>
        <a:bodyPr/>
        <a:lstStyle/>
        <a:p>
          <a:endParaRPr lang="en-US"/>
        </a:p>
      </dgm:t>
    </dgm:pt>
    <dgm:pt modelId="{4EC54A1C-1B57-4BDE-9B83-1FCC415EC188}">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Tag</a:t>
          </a:r>
        </a:p>
      </dgm:t>
    </dgm:pt>
    <dgm:pt modelId="{5BF8DE71-C5EA-4E1A-BE42-8FED98769697}" type="parTrans" cxnId="{D0067CE1-09B8-492D-91FD-3BDE2066E32A}">
      <dgm:prSet/>
      <dgm:spPr/>
      <dgm:t>
        <a:bodyPr/>
        <a:lstStyle/>
        <a:p>
          <a:endParaRPr lang="en-US"/>
        </a:p>
      </dgm:t>
    </dgm:pt>
    <dgm:pt modelId="{B234A270-93A8-4922-972C-983EE4300A4C}" type="sibTrans" cxnId="{D0067CE1-09B8-492D-91FD-3BDE2066E32A}">
      <dgm:prSet/>
      <dgm:spPr/>
      <dgm:t>
        <a:bodyPr/>
        <a:lstStyle/>
        <a:p>
          <a:endParaRPr lang="en-US"/>
        </a:p>
      </dgm:t>
    </dgm:pt>
    <dgm:pt modelId="{66DB1BC0-1239-4459-9ADE-CD20F24EDB17}">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Document</a:t>
          </a:r>
        </a:p>
      </dgm:t>
    </dgm:pt>
    <dgm:pt modelId="{56028E03-5F23-4CD4-9B0A-48153A209F5E}" type="parTrans" cxnId="{DB2620B5-93EE-448E-B82C-C56B3E42B994}">
      <dgm:prSet/>
      <dgm:spPr/>
      <dgm:t>
        <a:bodyPr/>
        <a:lstStyle/>
        <a:p>
          <a:endParaRPr lang="en-US"/>
        </a:p>
      </dgm:t>
    </dgm:pt>
    <dgm:pt modelId="{B6D07329-88EC-4119-A9F6-B623F05C76A6}" type="sibTrans" cxnId="{DB2620B5-93EE-448E-B82C-C56B3E42B994}">
      <dgm:prSet/>
      <dgm:spPr/>
      <dgm:t>
        <a:bodyPr/>
        <a:lstStyle/>
        <a:p>
          <a:endParaRPr lang="en-US"/>
        </a:p>
      </dgm:t>
    </dgm:pt>
    <dgm:pt modelId="{59AB5ED8-051F-4D11-A51D-CA8DC1B57ED9}">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Publish</a:t>
          </a:r>
        </a:p>
      </dgm:t>
    </dgm:pt>
    <dgm:pt modelId="{DF1A9E5B-0779-4D26-AC28-22CE75A752B3}" type="parTrans" cxnId="{54535832-B762-4DD4-8060-D1D6CBF87C23}">
      <dgm:prSet/>
      <dgm:spPr/>
      <dgm:t>
        <a:bodyPr/>
        <a:lstStyle/>
        <a:p>
          <a:endParaRPr lang="en-US"/>
        </a:p>
      </dgm:t>
    </dgm:pt>
    <dgm:pt modelId="{170322B8-3708-429F-855E-88C8472E2F7F}" type="sibTrans" cxnId="{54535832-B762-4DD4-8060-D1D6CBF87C23}">
      <dgm:prSet/>
      <dgm:spPr/>
      <dgm:t>
        <a:bodyPr/>
        <a:lstStyle/>
        <a:p>
          <a:endParaRPr lang="en-US"/>
        </a:p>
      </dgm:t>
    </dgm:pt>
    <dgm:pt modelId="{5AE2D0E4-7338-45BF-875E-B3779632CA38}" type="pres">
      <dgm:prSet presAssocID="{813F7C02-BD17-44D3-A3D7-58AA5F08D8CF}" presName="Name0" presStyleCnt="0">
        <dgm:presLayoutVars>
          <dgm:dir/>
          <dgm:animLvl val="lvl"/>
          <dgm:resizeHandles val="exact"/>
        </dgm:presLayoutVars>
      </dgm:prSet>
      <dgm:spPr/>
    </dgm:pt>
    <dgm:pt modelId="{E530B2B3-5FA5-45AE-AA0C-55BEF185B255}" type="pres">
      <dgm:prSet presAssocID="{813F7C02-BD17-44D3-A3D7-58AA5F08D8CF}" presName="tSp" presStyleCnt="0"/>
      <dgm:spPr/>
    </dgm:pt>
    <dgm:pt modelId="{A7380E3C-3AF6-4E11-9625-7DC203BB6157}" type="pres">
      <dgm:prSet presAssocID="{813F7C02-BD17-44D3-A3D7-58AA5F08D8CF}" presName="bSp" presStyleCnt="0"/>
      <dgm:spPr/>
    </dgm:pt>
    <dgm:pt modelId="{62357678-B3E0-4510-BFD2-9FD214170B6E}" type="pres">
      <dgm:prSet presAssocID="{813F7C02-BD17-44D3-A3D7-58AA5F08D8CF}" presName="process" presStyleCnt="0"/>
      <dgm:spPr/>
    </dgm:pt>
    <dgm:pt modelId="{D7BD9B18-FE29-48A2-9F5C-4E5FAD41FD34}" type="pres">
      <dgm:prSet presAssocID="{1F777337-70DB-4171-9661-3478BD3A490C}" presName="composite1" presStyleCnt="0"/>
      <dgm:spPr/>
    </dgm:pt>
    <dgm:pt modelId="{18F029A0-CA85-474D-8793-C5AEF7455691}" type="pres">
      <dgm:prSet presAssocID="{1F777337-70DB-4171-9661-3478BD3A490C}" presName="dummyNode1" presStyleLbl="node1" presStyleIdx="0" presStyleCnt="4"/>
      <dgm:spPr/>
    </dgm:pt>
    <dgm:pt modelId="{BE4993C2-5334-4CFF-A9A7-3B0981B6B720}" type="pres">
      <dgm:prSet presAssocID="{1F777337-70DB-4171-9661-3478BD3A490C}" presName="childNode1" presStyleLbl="bgAcc1" presStyleIdx="0" presStyleCnt="4">
        <dgm:presLayoutVars>
          <dgm:bulletEnabled val="1"/>
        </dgm:presLayoutVars>
      </dgm:prSet>
      <dgm:spPr/>
    </dgm:pt>
    <dgm:pt modelId="{302F4A33-21C6-408F-9414-107BF2910906}" type="pres">
      <dgm:prSet presAssocID="{1F777337-70DB-4171-9661-3478BD3A490C}" presName="childNode1tx" presStyleLbl="bgAcc1" presStyleIdx="0" presStyleCnt="4">
        <dgm:presLayoutVars>
          <dgm:bulletEnabled val="1"/>
        </dgm:presLayoutVars>
      </dgm:prSet>
      <dgm:spPr/>
    </dgm:pt>
    <dgm:pt modelId="{B2584F7D-BFDB-4C14-81A6-97D6C311E81C}" type="pres">
      <dgm:prSet presAssocID="{1F777337-70DB-4171-9661-3478BD3A490C}" presName="parentNode1" presStyleLbl="node1" presStyleIdx="0" presStyleCnt="4">
        <dgm:presLayoutVars>
          <dgm:chMax val="1"/>
          <dgm:bulletEnabled val="1"/>
        </dgm:presLayoutVars>
      </dgm:prSet>
      <dgm:spPr/>
    </dgm:pt>
    <dgm:pt modelId="{E7546BCB-6243-4221-9C13-96B812DDC910}" type="pres">
      <dgm:prSet presAssocID="{1F777337-70DB-4171-9661-3478BD3A490C}" presName="connSite1" presStyleCnt="0"/>
      <dgm:spPr/>
    </dgm:pt>
    <dgm:pt modelId="{7EFEC24B-32DC-4F4A-8CD3-FE935832EE1B}" type="pres">
      <dgm:prSet presAssocID="{90C85ABA-BB09-47D3-AF29-F419F3E5C167}" presName="Name9" presStyleLbl="sibTrans2D1" presStyleIdx="0" presStyleCnt="3"/>
      <dgm:spPr/>
    </dgm:pt>
    <dgm:pt modelId="{81CF1615-9709-4A03-B0DF-BB2F6E7D16E7}" type="pres">
      <dgm:prSet presAssocID="{25C990B5-0B06-42C2-9B16-A5EF2D11AFB5}" presName="composite2" presStyleCnt="0"/>
      <dgm:spPr/>
    </dgm:pt>
    <dgm:pt modelId="{F76A3F34-0034-415D-80C6-AA18120A4023}" type="pres">
      <dgm:prSet presAssocID="{25C990B5-0B06-42C2-9B16-A5EF2D11AFB5}" presName="dummyNode2" presStyleLbl="node1" presStyleIdx="0" presStyleCnt="4"/>
      <dgm:spPr/>
    </dgm:pt>
    <dgm:pt modelId="{2B0CD678-1871-4F4D-B7B7-8C0D17F54ACC}" type="pres">
      <dgm:prSet presAssocID="{25C990B5-0B06-42C2-9B16-A5EF2D11AFB5}" presName="childNode2" presStyleLbl="bgAcc1" presStyleIdx="1" presStyleCnt="4">
        <dgm:presLayoutVars>
          <dgm:bulletEnabled val="1"/>
        </dgm:presLayoutVars>
      </dgm:prSet>
      <dgm:spPr/>
    </dgm:pt>
    <dgm:pt modelId="{D7E088DC-8E3C-49E4-BC57-5FEEBEE9157B}" type="pres">
      <dgm:prSet presAssocID="{25C990B5-0B06-42C2-9B16-A5EF2D11AFB5}" presName="childNode2tx" presStyleLbl="bgAcc1" presStyleIdx="1" presStyleCnt="4">
        <dgm:presLayoutVars>
          <dgm:bulletEnabled val="1"/>
        </dgm:presLayoutVars>
      </dgm:prSet>
      <dgm:spPr/>
    </dgm:pt>
    <dgm:pt modelId="{BD0CDBB1-F6AD-4814-A16D-A66B651D35EF}" type="pres">
      <dgm:prSet presAssocID="{25C990B5-0B06-42C2-9B16-A5EF2D11AFB5}" presName="parentNode2" presStyleLbl="node1" presStyleIdx="1" presStyleCnt="4">
        <dgm:presLayoutVars>
          <dgm:chMax val="0"/>
          <dgm:bulletEnabled val="1"/>
        </dgm:presLayoutVars>
      </dgm:prSet>
      <dgm:spPr/>
    </dgm:pt>
    <dgm:pt modelId="{8D6F0DA6-7887-46A5-B106-2F1CE213A6F8}" type="pres">
      <dgm:prSet presAssocID="{25C990B5-0B06-42C2-9B16-A5EF2D11AFB5}" presName="connSite2" presStyleCnt="0"/>
      <dgm:spPr/>
    </dgm:pt>
    <dgm:pt modelId="{8A382EDC-37D6-43B5-8B5C-12D9172763AB}" type="pres">
      <dgm:prSet presAssocID="{BB268972-4401-42CD-92BB-E1185BB4B16B}" presName="Name18" presStyleLbl="sibTrans2D1" presStyleIdx="1" presStyleCnt="3"/>
      <dgm:spPr/>
    </dgm:pt>
    <dgm:pt modelId="{6AC9E601-DCEA-4984-B00E-B1607CEE6020}" type="pres">
      <dgm:prSet presAssocID="{4C80F647-10AF-4DD1-8026-7CC9956FC55E}" presName="composite1" presStyleCnt="0"/>
      <dgm:spPr/>
    </dgm:pt>
    <dgm:pt modelId="{A52C3BD4-973E-433C-9EF0-9DAB22D0B608}" type="pres">
      <dgm:prSet presAssocID="{4C80F647-10AF-4DD1-8026-7CC9956FC55E}" presName="dummyNode1" presStyleLbl="node1" presStyleIdx="1" presStyleCnt="4"/>
      <dgm:spPr/>
    </dgm:pt>
    <dgm:pt modelId="{180344D3-A7DD-4569-8CC4-1E846ED0A43D}" type="pres">
      <dgm:prSet presAssocID="{4C80F647-10AF-4DD1-8026-7CC9956FC55E}" presName="childNode1" presStyleLbl="bgAcc1" presStyleIdx="2" presStyleCnt="4">
        <dgm:presLayoutVars>
          <dgm:bulletEnabled val="1"/>
        </dgm:presLayoutVars>
      </dgm:prSet>
      <dgm:spPr/>
    </dgm:pt>
    <dgm:pt modelId="{54EB0F07-7665-4DDF-A7ED-05736B77DADA}" type="pres">
      <dgm:prSet presAssocID="{4C80F647-10AF-4DD1-8026-7CC9956FC55E}" presName="childNode1tx" presStyleLbl="bgAcc1" presStyleIdx="2" presStyleCnt="4">
        <dgm:presLayoutVars>
          <dgm:bulletEnabled val="1"/>
        </dgm:presLayoutVars>
      </dgm:prSet>
      <dgm:spPr/>
    </dgm:pt>
    <dgm:pt modelId="{6354EB8E-C174-46BF-81F5-B76761D9EC97}" type="pres">
      <dgm:prSet presAssocID="{4C80F647-10AF-4DD1-8026-7CC9956FC55E}" presName="parentNode1" presStyleLbl="node1" presStyleIdx="2" presStyleCnt="4">
        <dgm:presLayoutVars>
          <dgm:chMax val="1"/>
          <dgm:bulletEnabled val="1"/>
        </dgm:presLayoutVars>
      </dgm:prSet>
      <dgm:spPr/>
    </dgm:pt>
    <dgm:pt modelId="{822DDD51-AF2D-4B1E-A506-0D1BFCEB83EE}" type="pres">
      <dgm:prSet presAssocID="{4C80F647-10AF-4DD1-8026-7CC9956FC55E}" presName="connSite1" presStyleCnt="0"/>
      <dgm:spPr/>
    </dgm:pt>
    <dgm:pt modelId="{A468CE3A-9780-45B5-A549-E0BCCDA9265B}" type="pres">
      <dgm:prSet presAssocID="{D490CFC9-18A0-46CE-980E-429DF38B55D7}" presName="Name9" presStyleLbl="sibTrans2D1" presStyleIdx="2" presStyleCnt="3"/>
      <dgm:spPr/>
    </dgm:pt>
    <dgm:pt modelId="{F5797DA1-2218-4C3A-9D20-4DC275A1A457}" type="pres">
      <dgm:prSet presAssocID="{F6B511F4-D1DC-4545-B194-9A59E131E74C}" presName="composite2" presStyleCnt="0"/>
      <dgm:spPr/>
    </dgm:pt>
    <dgm:pt modelId="{02816266-940C-40F4-B5C1-734CA6843E11}" type="pres">
      <dgm:prSet presAssocID="{F6B511F4-D1DC-4545-B194-9A59E131E74C}" presName="dummyNode2" presStyleLbl="node1" presStyleIdx="2" presStyleCnt="4"/>
      <dgm:spPr/>
    </dgm:pt>
    <dgm:pt modelId="{384B2493-DFF0-485C-A0A7-77300DBC007E}" type="pres">
      <dgm:prSet presAssocID="{F6B511F4-D1DC-4545-B194-9A59E131E74C}" presName="childNode2" presStyleLbl="bgAcc1" presStyleIdx="3" presStyleCnt="4">
        <dgm:presLayoutVars>
          <dgm:bulletEnabled val="1"/>
        </dgm:presLayoutVars>
      </dgm:prSet>
      <dgm:spPr/>
    </dgm:pt>
    <dgm:pt modelId="{7A725BE7-86F3-4BC0-BB76-651EA8C2AA5D}" type="pres">
      <dgm:prSet presAssocID="{F6B511F4-D1DC-4545-B194-9A59E131E74C}" presName="childNode2tx" presStyleLbl="bgAcc1" presStyleIdx="3" presStyleCnt="4">
        <dgm:presLayoutVars>
          <dgm:bulletEnabled val="1"/>
        </dgm:presLayoutVars>
      </dgm:prSet>
      <dgm:spPr/>
    </dgm:pt>
    <dgm:pt modelId="{14A6E7E4-4D22-45FA-91F1-31ED02BBC10A}" type="pres">
      <dgm:prSet presAssocID="{F6B511F4-D1DC-4545-B194-9A59E131E74C}" presName="parentNode2" presStyleLbl="node1" presStyleIdx="3" presStyleCnt="4">
        <dgm:presLayoutVars>
          <dgm:chMax val="0"/>
          <dgm:bulletEnabled val="1"/>
        </dgm:presLayoutVars>
      </dgm:prSet>
      <dgm:spPr/>
    </dgm:pt>
    <dgm:pt modelId="{8D63D888-805C-4D76-98C2-BB015E90CD9E}" type="pres">
      <dgm:prSet presAssocID="{F6B511F4-D1DC-4545-B194-9A59E131E74C}" presName="connSite2" presStyleCnt="0"/>
      <dgm:spPr/>
    </dgm:pt>
  </dgm:ptLst>
  <dgm:cxnLst>
    <dgm:cxn modelId="{5A85F301-231F-489F-9D19-32615F702598}" srcId="{25C990B5-0B06-42C2-9B16-A5EF2D11AFB5}" destId="{1A19A2F3-B13D-4070-A481-3EE20A2307A1}" srcOrd="0" destOrd="0" parTransId="{F14A8367-518B-4870-8B3E-B437BBC104E6}" sibTransId="{AEA02811-AADD-40F4-A807-B23BAA5FBFA8}"/>
    <dgm:cxn modelId="{F8BC250A-CEB0-41AA-98D8-743469B6B3DD}" srcId="{4C80F647-10AF-4DD1-8026-7CC9956FC55E}" destId="{E1B028D6-8C9D-4A03-B81E-546736038059}" srcOrd="1" destOrd="0" parTransId="{7A2ABD1B-C942-4932-9CBC-8D210E7BA195}" sibTransId="{9C96FEBD-8FA6-46DC-8728-2EDD37009EA8}"/>
    <dgm:cxn modelId="{B4EF840B-50F7-49D8-99E2-A5E69E9FEEC1}" srcId="{813F7C02-BD17-44D3-A3D7-58AA5F08D8CF}" destId="{25C990B5-0B06-42C2-9B16-A5EF2D11AFB5}" srcOrd="1" destOrd="0" parTransId="{55FC263C-D953-4631-BC85-6F722A70B17E}" sibTransId="{BB268972-4401-42CD-92BB-E1185BB4B16B}"/>
    <dgm:cxn modelId="{28E76A0D-68F4-45F2-8BBB-BAE203AA94A5}" type="presOf" srcId="{D77FCD96-BE28-4503-96D3-0BFF78321927}" destId="{2B0CD678-1871-4F4D-B7B7-8C0D17F54ACC}" srcOrd="0" destOrd="2" presId="urn:microsoft.com/office/officeart/2005/8/layout/hProcess4"/>
    <dgm:cxn modelId="{83AC9D16-57C7-41FC-9330-9DC3960FFF1B}" type="presOf" srcId="{2202C8D9-1AC1-4792-9BD3-5280A532286F}" destId="{BE4993C2-5334-4CFF-A9A7-3B0981B6B720}" srcOrd="0" destOrd="1" presId="urn:microsoft.com/office/officeart/2005/8/layout/hProcess4"/>
    <dgm:cxn modelId="{71A76E1A-0703-492E-B3FF-500D39B72185}" srcId="{25C990B5-0B06-42C2-9B16-A5EF2D11AFB5}" destId="{D77FCD96-BE28-4503-96D3-0BFF78321927}" srcOrd="2" destOrd="0" parTransId="{DA97267A-188D-4402-A631-B98E02C407A1}" sibTransId="{C58C5F20-1EC1-43A5-AE70-F65AAD124646}"/>
    <dgm:cxn modelId="{098B741F-F0DC-44E2-892A-53AE969F2973}" type="presOf" srcId="{1F777337-70DB-4171-9661-3478BD3A490C}" destId="{B2584F7D-BFDB-4C14-81A6-97D6C311E81C}" srcOrd="0" destOrd="0" presId="urn:microsoft.com/office/officeart/2005/8/layout/hProcess4"/>
    <dgm:cxn modelId="{A170DB20-C9FA-4665-9A6F-C3B4A5B5A655}" type="presOf" srcId="{66DB1BC0-1239-4459-9ADE-CD20F24EDB17}" destId="{7A725BE7-86F3-4BC0-BB76-651EA8C2AA5D}" srcOrd="1" destOrd="1" presId="urn:microsoft.com/office/officeart/2005/8/layout/hProcess4"/>
    <dgm:cxn modelId="{5629C322-8487-4DCD-8133-A9A4B1C85D0A}" srcId="{25C990B5-0B06-42C2-9B16-A5EF2D11AFB5}" destId="{1DE9A322-CF10-4EE0-86A6-28679C55EC56}" srcOrd="1" destOrd="0" parTransId="{C978128D-67BC-4DCE-B1D1-AEBAC8629BE4}" sibTransId="{36BF8EEA-6351-4A79-B798-B4E4BFD61FD6}"/>
    <dgm:cxn modelId="{06F1E622-DA90-4BBC-BBD8-A6E357353FA8}" srcId="{813F7C02-BD17-44D3-A3D7-58AA5F08D8CF}" destId="{4C80F647-10AF-4DD1-8026-7CC9956FC55E}" srcOrd="2" destOrd="0" parTransId="{B10D4FFC-C504-471D-9418-6CDFB9A543DF}" sibTransId="{D490CFC9-18A0-46CE-980E-429DF38B55D7}"/>
    <dgm:cxn modelId="{55070329-C159-4DCF-A9BA-4FD993522462}" srcId="{813F7C02-BD17-44D3-A3D7-58AA5F08D8CF}" destId="{F6B511F4-D1DC-4545-B194-9A59E131E74C}" srcOrd="3" destOrd="0" parTransId="{CEEB1484-E59A-4623-BCDF-A6F879904325}" sibTransId="{F3C61624-7DE9-47ED-99D8-CD9873C6431F}"/>
    <dgm:cxn modelId="{D077912E-819F-4E89-AAAC-DBCF3020547E}" type="presOf" srcId="{59AB5ED8-051F-4D11-A51D-CA8DC1B57ED9}" destId="{7A725BE7-86F3-4BC0-BB76-651EA8C2AA5D}" srcOrd="1" destOrd="2" presId="urn:microsoft.com/office/officeart/2005/8/layout/hProcess4"/>
    <dgm:cxn modelId="{54535832-B762-4DD4-8060-D1D6CBF87C23}" srcId="{F6B511F4-D1DC-4545-B194-9A59E131E74C}" destId="{59AB5ED8-051F-4D11-A51D-CA8DC1B57ED9}" srcOrd="2" destOrd="0" parTransId="{DF1A9E5B-0779-4D26-AC28-22CE75A752B3}" sibTransId="{170322B8-3708-429F-855E-88C8472E2F7F}"/>
    <dgm:cxn modelId="{3C1F1738-C74E-458F-9E8C-9265339B3F31}" type="presOf" srcId="{4EC54A1C-1B57-4BDE-9B83-1FCC415EC188}" destId="{7A725BE7-86F3-4BC0-BB76-651EA8C2AA5D}" srcOrd="1" destOrd="0" presId="urn:microsoft.com/office/officeart/2005/8/layout/hProcess4"/>
    <dgm:cxn modelId="{88744665-9465-4E4F-B305-468961FA1DD9}" type="presOf" srcId="{E1B028D6-8C9D-4A03-B81E-546736038059}" destId="{180344D3-A7DD-4569-8CC4-1E846ED0A43D}" srcOrd="0" destOrd="1" presId="urn:microsoft.com/office/officeart/2005/8/layout/hProcess4"/>
    <dgm:cxn modelId="{C0733766-B7F1-4F61-A940-05DCB5F162EE}" type="presOf" srcId="{D77FCD96-BE28-4503-96D3-0BFF78321927}" destId="{D7E088DC-8E3C-49E4-BC57-5FEEBEE9157B}" srcOrd="1" destOrd="2" presId="urn:microsoft.com/office/officeart/2005/8/layout/hProcess4"/>
    <dgm:cxn modelId="{3A6AC369-AA69-4659-BA8F-2092FD85DA65}" type="presOf" srcId="{4C80F647-10AF-4DD1-8026-7CC9956FC55E}" destId="{6354EB8E-C174-46BF-81F5-B76761D9EC97}" srcOrd="0" destOrd="0" presId="urn:microsoft.com/office/officeart/2005/8/layout/hProcess4"/>
    <dgm:cxn modelId="{76A5344D-46D7-400C-BA5C-4B659EF51B2E}" srcId="{1F777337-70DB-4171-9661-3478BD3A490C}" destId="{320ABF0D-B562-4B30-916A-349B1B153D5D}" srcOrd="0" destOrd="0" parTransId="{6DD31DA4-35B0-416C-B5E5-DB15BCCE03C7}" sibTransId="{24CAD940-9334-4319-97C0-9B189EE042C3}"/>
    <dgm:cxn modelId="{88753A58-A6DD-42B6-8992-594307388242}" type="presOf" srcId="{F6B511F4-D1DC-4545-B194-9A59E131E74C}" destId="{14A6E7E4-4D22-45FA-91F1-31ED02BBC10A}" srcOrd="0" destOrd="0" presId="urn:microsoft.com/office/officeart/2005/8/layout/hProcess4"/>
    <dgm:cxn modelId="{E2961F79-98BD-4BC3-BB48-08889D731E6C}" type="presOf" srcId="{1A19A2F3-B13D-4070-A481-3EE20A2307A1}" destId="{D7E088DC-8E3C-49E4-BC57-5FEEBEE9157B}" srcOrd="1" destOrd="0" presId="urn:microsoft.com/office/officeart/2005/8/layout/hProcess4"/>
    <dgm:cxn modelId="{A1D4E67E-1327-40C7-8397-27962AC91C01}" type="presOf" srcId="{813F7C02-BD17-44D3-A3D7-58AA5F08D8CF}" destId="{5AE2D0E4-7338-45BF-875E-B3779632CA38}" srcOrd="0" destOrd="0" presId="urn:microsoft.com/office/officeart/2005/8/layout/hProcess4"/>
    <dgm:cxn modelId="{54D79185-A4BD-4906-A138-F063BEBBF92B}" srcId="{813F7C02-BD17-44D3-A3D7-58AA5F08D8CF}" destId="{1F777337-70DB-4171-9661-3478BD3A490C}" srcOrd="0" destOrd="0" parTransId="{90692BE5-D099-4081-A152-AA0FFAF50FA5}" sibTransId="{90C85ABA-BB09-47D3-AF29-F419F3E5C167}"/>
    <dgm:cxn modelId="{E1F61C8C-8699-47F8-930B-4B3751478911}" type="presOf" srcId="{1A19A2F3-B13D-4070-A481-3EE20A2307A1}" destId="{2B0CD678-1871-4F4D-B7B7-8C0D17F54ACC}" srcOrd="0" destOrd="0" presId="urn:microsoft.com/office/officeart/2005/8/layout/hProcess4"/>
    <dgm:cxn modelId="{F47B3891-B8B2-4F9E-9F67-F1E4C3C72DF7}" type="presOf" srcId="{4EC54A1C-1B57-4BDE-9B83-1FCC415EC188}" destId="{384B2493-DFF0-485C-A0A7-77300DBC007E}" srcOrd="0" destOrd="0" presId="urn:microsoft.com/office/officeart/2005/8/layout/hProcess4"/>
    <dgm:cxn modelId="{E8F252A5-2B71-4E46-823D-482D542641EF}" type="presOf" srcId="{06B8B08B-557D-47D4-B276-D00A1A48885D}" destId="{180344D3-A7DD-4569-8CC4-1E846ED0A43D}" srcOrd="0" destOrd="2" presId="urn:microsoft.com/office/officeart/2005/8/layout/hProcess4"/>
    <dgm:cxn modelId="{DCEECAAD-5DB5-4B0F-91EC-FEA7B4F966AC}" type="presOf" srcId="{2202C8D9-1AC1-4792-9BD3-5280A532286F}" destId="{302F4A33-21C6-408F-9414-107BF2910906}" srcOrd="1" destOrd="1" presId="urn:microsoft.com/office/officeart/2005/8/layout/hProcess4"/>
    <dgm:cxn modelId="{4340C3AE-7223-4194-B027-AA9A8D6B0E4A}" type="presOf" srcId="{BB268972-4401-42CD-92BB-E1185BB4B16B}" destId="{8A382EDC-37D6-43B5-8B5C-12D9172763AB}" srcOrd="0" destOrd="0" presId="urn:microsoft.com/office/officeart/2005/8/layout/hProcess4"/>
    <dgm:cxn modelId="{084246B1-463D-4625-9F61-1D4DDE39CD4F}" type="presOf" srcId="{E1B028D6-8C9D-4A03-B81E-546736038059}" destId="{54EB0F07-7665-4DDF-A7ED-05736B77DADA}" srcOrd="1" destOrd="1" presId="urn:microsoft.com/office/officeart/2005/8/layout/hProcess4"/>
    <dgm:cxn modelId="{DB2620B5-93EE-448E-B82C-C56B3E42B994}" srcId="{F6B511F4-D1DC-4545-B194-9A59E131E74C}" destId="{66DB1BC0-1239-4459-9ADE-CD20F24EDB17}" srcOrd="1" destOrd="0" parTransId="{56028E03-5F23-4CD4-9B0A-48153A209F5E}" sibTransId="{B6D07329-88EC-4119-A9F6-B623F05C76A6}"/>
    <dgm:cxn modelId="{3CA806B6-FFCD-4B42-A640-80C928FAB029}" type="presOf" srcId="{B3F24888-4283-4046-8AEE-B9721B7A1221}" destId="{BE4993C2-5334-4CFF-A9A7-3B0981B6B720}" srcOrd="0" destOrd="2" presId="urn:microsoft.com/office/officeart/2005/8/layout/hProcess4"/>
    <dgm:cxn modelId="{E1FB0ABC-A2AC-4E9F-BCAB-ADD88A18A0BA}" type="presOf" srcId="{66DB1BC0-1239-4459-9ADE-CD20F24EDB17}" destId="{384B2493-DFF0-485C-A0A7-77300DBC007E}" srcOrd="0" destOrd="1" presId="urn:microsoft.com/office/officeart/2005/8/layout/hProcess4"/>
    <dgm:cxn modelId="{98FCA7BF-5A2F-4070-AC36-41D274FFC5F2}" type="presOf" srcId="{59AB5ED8-051F-4D11-A51D-CA8DC1B57ED9}" destId="{384B2493-DFF0-485C-A0A7-77300DBC007E}" srcOrd="0" destOrd="2" presId="urn:microsoft.com/office/officeart/2005/8/layout/hProcess4"/>
    <dgm:cxn modelId="{1FE7A2C3-E8C3-499E-B9C0-351FD9918247}" srcId="{4C80F647-10AF-4DD1-8026-7CC9956FC55E}" destId="{06B8B08B-557D-47D4-B276-D00A1A48885D}" srcOrd="2" destOrd="0" parTransId="{9A8DFC12-52C2-4B68-8C71-BC7D5EFDDE5D}" sibTransId="{7E712EFD-0E9D-4017-BFEF-05ECBC2A7137}"/>
    <dgm:cxn modelId="{B72098C5-5566-4B79-AD47-88A340A2D9A6}" srcId="{4C80F647-10AF-4DD1-8026-7CC9956FC55E}" destId="{DAC4C582-A240-40C7-8242-F89268D4E624}" srcOrd="0" destOrd="0" parTransId="{446FDC27-C6AE-4A58-9DD8-A2E8D5B2E45F}" sibTransId="{BECC8E0D-E3B4-409B-A510-C7E2E7014103}"/>
    <dgm:cxn modelId="{D53952C7-5353-44B8-A188-6DD8104E298C}" srcId="{1F777337-70DB-4171-9661-3478BD3A490C}" destId="{2202C8D9-1AC1-4792-9BD3-5280A532286F}" srcOrd="1" destOrd="0" parTransId="{10417B4D-AB18-4BE2-80FC-C8A501280E74}" sibTransId="{024C5C59-99B4-46BC-9F8D-8E5468CF0DAE}"/>
    <dgm:cxn modelId="{9C8F9CCD-23FD-43E7-AFF0-093DD7CB9963}" type="presOf" srcId="{DAC4C582-A240-40C7-8242-F89268D4E624}" destId="{180344D3-A7DD-4569-8CC4-1E846ED0A43D}" srcOrd="0" destOrd="0" presId="urn:microsoft.com/office/officeart/2005/8/layout/hProcess4"/>
    <dgm:cxn modelId="{ED9A7ACE-971A-4BA5-B29C-8206759B5C8A}" type="presOf" srcId="{1DE9A322-CF10-4EE0-86A6-28679C55EC56}" destId="{2B0CD678-1871-4F4D-B7B7-8C0D17F54ACC}" srcOrd="0" destOrd="1" presId="urn:microsoft.com/office/officeart/2005/8/layout/hProcess4"/>
    <dgm:cxn modelId="{906114D0-E714-4590-83A4-260A4B44340C}" type="presOf" srcId="{DAC4C582-A240-40C7-8242-F89268D4E624}" destId="{54EB0F07-7665-4DDF-A7ED-05736B77DADA}" srcOrd="1" destOrd="0" presId="urn:microsoft.com/office/officeart/2005/8/layout/hProcess4"/>
    <dgm:cxn modelId="{18DC44D0-D969-499C-8524-BA987DC387C1}" type="presOf" srcId="{1DE9A322-CF10-4EE0-86A6-28679C55EC56}" destId="{D7E088DC-8E3C-49E4-BC57-5FEEBEE9157B}" srcOrd="1" destOrd="1" presId="urn:microsoft.com/office/officeart/2005/8/layout/hProcess4"/>
    <dgm:cxn modelId="{9659B2D3-E8B8-436D-A320-747DEDDB6F9B}" type="presOf" srcId="{90C85ABA-BB09-47D3-AF29-F419F3E5C167}" destId="{7EFEC24B-32DC-4F4A-8CD3-FE935832EE1B}" srcOrd="0" destOrd="0" presId="urn:microsoft.com/office/officeart/2005/8/layout/hProcess4"/>
    <dgm:cxn modelId="{A7E856D8-378D-45A7-BB7B-BA899F960DFC}" srcId="{1F777337-70DB-4171-9661-3478BD3A490C}" destId="{B3F24888-4283-4046-8AEE-B9721B7A1221}" srcOrd="2" destOrd="0" parTransId="{E0360969-46E7-491B-8944-FE5E11B0AA13}" sibTransId="{E57A74EF-CC25-412C-8ED0-1637537DD666}"/>
    <dgm:cxn modelId="{C8D55DDC-BF7C-46B5-81E1-475ED130B2FC}" type="presOf" srcId="{06B8B08B-557D-47D4-B276-D00A1A48885D}" destId="{54EB0F07-7665-4DDF-A7ED-05736B77DADA}" srcOrd="1" destOrd="2" presId="urn:microsoft.com/office/officeart/2005/8/layout/hProcess4"/>
    <dgm:cxn modelId="{0A9CB5DD-7879-463B-A6DD-3ECBD7741D66}" type="presOf" srcId="{D490CFC9-18A0-46CE-980E-429DF38B55D7}" destId="{A468CE3A-9780-45B5-A549-E0BCCDA9265B}" srcOrd="0" destOrd="0" presId="urn:microsoft.com/office/officeart/2005/8/layout/hProcess4"/>
    <dgm:cxn modelId="{799313DE-7C72-40E9-A35E-4E7F35136610}" type="presOf" srcId="{320ABF0D-B562-4B30-916A-349B1B153D5D}" destId="{302F4A33-21C6-408F-9414-107BF2910906}" srcOrd="1" destOrd="0" presId="urn:microsoft.com/office/officeart/2005/8/layout/hProcess4"/>
    <dgm:cxn modelId="{D0067CE1-09B8-492D-91FD-3BDE2066E32A}" srcId="{F6B511F4-D1DC-4545-B194-9A59E131E74C}" destId="{4EC54A1C-1B57-4BDE-9B83-1FCC415EC188}" srcOrd="0" destOrd="0" parTransId="{5BF8DE71-C5EA-4E1A-BE42-8FED98769697}" sibTransId="{B234A270-93A8-4922-972C-983EE4300A4C}"/>
    <dgm:cxn modelId="{1C48BDE6-70F9-45E0-8E4F-4C7F52DCDE55}" type="presOf" srcId="{25C990B5-0B06-42C2-9B16-A5EF2D11AFB5}" destId="{BD0CDBB1-F6AD-4814-A16D-A66B651D35EF}" srcOrd="0" destOrd="0" presId="urn:microsoft.com/office/officeart/2005/8/layout/hProcess4"/>
    <dgm:cxn modelId="{FB5D95EB-5311-4938-A1D6-4BFA4B8B59E2}" type="presOf" srcId="{B3F24888-4283-4046-8AEE-B9721B7A1221}" destId="{302F4A33-21C6-408F-9414-107BF2910906}" srcOrd="1" destOrd="2" presId="urn:microsoft.com/office/officeart/2005/8/layout/hProcess4"/>
    <dgm:cxn modelId="{7F4BCFEE-B1A1-4118-8E34-F6ECCC52272A}" type="presOf" srcId="{320ABF0D-B562-4B30-916A-349B1B153D5D}" destId="{BE4993C2-5334-4CFF-A9A7-3B0981B6B720}" srcOrd="0" destOrd="0" presId="urn:microsoft.com/office/officeart/2005/8/layout/hProcess4"/>
    <dgm:cxn modelId="{FCDE5C78-DC56-45A1-A7EE-FE96E64B4853}" type="presParOf" srcId="{5AE2D0E4-7338-45BF-875E-B3779632CA38}" destId="{E530B2B3-5FA5-45AE-AA0C-55BEF185B255}" srcOrd="0" destOrd="0" presId="urn:microsoft.com/office/officeart/2005/8/layout/hProcess4"/>
    <dgm:cxn modelId="{FC26E1D9-272E-4AAC-8BED-CA56CC0F8062}" type="presParOf" srcId="{5AE2D0E4-7338-45BF-875E-B3779632CA38}" destId="{A7380E3C-3AF6-4E11-9625-7DC203BB6157}" srcOrd="1" destOrd="0" presId="urn:microsoft.com/office/officeart/2005/8/layout/hProcess4"/>
    <dgm:cxn modelId="{DBBEC815-9708-46FE-A606-C8AB1A765E77}" type="presParOf" srcId="{5AE2D0E4-7338-45BF-875E-B3779632CA38}" destId="{62357678-B3E0-4510-BFD2-9FD214170B6E}" srcOrd="2" destOrd="0" presId="urn:microsoft.com/office/officeart/2005/8/layout/hProcess4"/>
    <dgm:cxn modelId="{DD806460-5694-414A-8BB4-8E1F11042204}" type="presParOf" srcId="{62357678-B3E0-4510-BFD2-9FD214170B6E}" destId="{D7BD9B18-FE29-48A2-9F5C-4E5FAD41FD34}" srcOrd="0" destOrd="0" presId="urn:microsoft.com/office/officeart/2005/8/layout/hProcess4"/>
    <dgm:cxn modelId="{C629388C-0D33-4CC7-9D8A-89BB3C521272}" type="presParOf" srcId="{D7BD9B18-FE29-48A2-9F5C-4E5FAD41FD34}" destId="{18F029A0-CA85-474D-8793-C5AEF7455691}" srcOrd="0" destOrd="0" presId="urn:microsoft.com/office/officeart/2005/8/layout/hProcess4"/>
    <dgm:cxn modelId="{95D98307-0967-4F03-805A-ACA7D7D4B712}" type="presParOf" srcId="{D7BD9B18-FE29-48A2-9F5C-4E5FAD41FD34}" destId="{BE4993C2-5334-4CFF-A9A7-3B0981B6B720}" srcOrd="1" destOrd="0" presId="urn:microsoft.com/office/officeart/2005/8/layout/hProcess4"/>
    <dgm:cxn modelId="{79AF960F-BD85-413E-BA2A-9CDE57358F75}" type="presParOf" srcId="{D7BD9B18-FE29-48A2-9F5C-4E5FAD41FD34}" destId="{302F4A33-21C6-408F-9414-107BF2910906}" srcOrd="2" destOrd="0" presId="urn:microsoft.com/office/officeart/2005/8/layout/hProcess4"/>
    <dgm:cxn modelId="{A62DBA1E-7946-489C-A315-3852717EA724}" type="presParOf" srcId="{D7BD9B18-FE29-48A2-9F5C-4E5FAD41FD34}" destId="{B2584F7D-BFDB-4C14-81A6-97D6C311E81C}" srcOrd="3" destOrd="0" presId="urn:microsoft.com/office/officeart/2005/8/layout/hProcess4"/>
    <dgm:cxn modelId="{8754D22C-DDD6-4E32-A241-1774A3D32A7A}" type="presParOf" srcId="{D7BD9B18-FE29-48A2-9F5C-4E5FAD41FD34}" destId="{E7546BCB-6243-4221-9C13-96B812DDC910}" srcOrd="4" destOrd="0" presId="urn:microsoft.com/office/officeart/2005/8/layout/hProcess4"/>
    <dgm:cxn modelId="{8A436BD7-4AE0-486A-8006-76419015CD05}" type="presParOf" srcId="{62357678-B3E0-4510-BFD2-9FD214170B6E}" destId="{7EFEC24B-32DC-4F4A-8CD3-FE935832EE1B}" srcOrd="1" destOrd="0" presId="urn:microsoft.com/office/officeart/2005/8/layout/hProcess4"/>
    <dgm:cxn modelId="{213B6A9B-9F9B-4998-A1C8-EF3212505377}" type="presParOf" srcId="{62357678-B3E0-4510-BFD2-9FD214170B6E}" destId="{81CF1615-9709-4A03-B0DF-BB2F6E7D16E7}" srcOrd="2" destOrd="0" presId="urn:microsoft.com/office/officeart/2005/8/layout/hProcess4"/>
    <dgm:cxn modelId="{A9BFF7A9-A0E0-46F9-8C8C-DA05C3FAE901}" type="presParOf" srcId="{81CF1615-9709-4A03-B0DF-BB2F6E7D16E7}" destId="{F76A3F34-0034-415D-80C6-AA18120A4023}" srcOrd="0" destOrd="0" presId="urn:microsoft.com/office/officeart/2005/8/layout/hProcess4"/>
    <dgm:cxn modelId="{3909EA34-1CC9-4D5F-9660-7395D2DBCB8F}" type="presParOf" srcId="{81CF1615-9709-4A03-B0DF-BB2F6E7D16E7}" destId="{2B0CD678-1871-4F4D-B7B7-8C0D17F54ACC}" srcOrd="1" destOrd="0" presId="urn:microsoft.com/office/officeart/2005/8/layout/hProcess4"/>
    <dgm:cxn modelId="{D7163A48-D8C7-438E-8CFF-1804BB503BF9}" type="presParOf" srcId="{81CF1615-9709-4A03-B0DF-BB2F6E7D16E7}" destId="{D7E088DC-8E3C-49E4-BC57-5FEEBEE9157B}" srcOrd="2" destOrd="0" presId="urn:microsoft.com/office/officeart/2005/8/layout/hProcess4"/>
    <dgm:cxn modelId="{55D9D344-7B7A-46F8-B9DD-DF2BDAE60334}" type="presParOf" srcId="{81CF1615-9709-4A03-B0DF-BB2F6E7D16E7}" destId="{BD0CDBB1-F6AD-4814-A16D-A66B651D35EF}" srcOrd="3" destOrd="0" presId="urn:microsoft.com/office/officeart/2005/8/layout/hProcess4"/>
    <dgm:cxn modelId="{0F53F8CE-2738-4BF8-B199-3D91CB7B43A9}" type="presParOf" srcId="{81CF1615-9709-4A03-B0DF-BB2F6E7D16E7}" destId="{8D6F0DA6-7887-46A5-B106-2F1CE213A6F8}" srcOrd="4" destOrd="0" presId="urn:microsoft.com/office/officeart/2005/8/layout/hProcess4"/>
    <dgm:cxn modelId="{EE9CC51E-2D37-4CD4-9CF5-9E7D6C19D92B}" type="presParOf" srcId="{62357678-B3E0-4510-BFD2-9FD214170B6E}" destId="{8A382EDC-37D6-43B5-8B5C-12D9172763AB}" srcOrd="3" destOrd="0" presId="urn:microsoft.com/office/officeart/2005/8/layout/hProcess4"/>
    <dgm:cxn modelId="{5EC79C12-1AB3-4B3D-A60B-2D361EC17D7C}" type="presParOf" srcId="{62357678-B3E0-4510-BFD2-9FD214170B6E}" destId="{6AC9E601-DCEA-4984-B00E-B1607CEE6020}" srcOrd="4" destOrd="0" presId="urn:microsoft.com/office/officeart/2005/8/layout/hProcess4"/>
    <dgm:cxn modelId="{514F8953-5802-465E-98E8-5B4BC227C74A}" type="presParOf" srcId="{6AC9E601-DCEA-4984-B00E-B1607CEE6020}" destId="{A52C3BD4-973E-433C-9EF0-9DAB22D0B608}" srcOrd="0" destOrd="0" presId="urn:microsoft.com/office/officeart/2005/8/layout/hProcess4"/>
    <dgm:cxn modelId="{AFD32386-2E1A-43AE-AB03-B8F4E5D378C0}" type="presParOf" srcId="{6AC9E601-DCEA-4984-B00E-B1607CEE6020}" destId="{180344D3-A7DD-4569-8CC4-1E846ED0A43D}" srcOrd="1" destOrd="0" presId="urn:microsoft.com/office/officeart/2005/8/layout/hProcess4"/>
    <dgm:cxn modelId="{A7998CA9-580E-49E4-B268-5580D2A73684}" type="presParOf" srcId="{6AC9E601-DCEA-4984-B00E-B1607CEE6020}" destId="{54EB0F07-7665-4DDF-A7ED-05736B77DADA}" srcOrd="2" destOrd="0" presId="urn:microsoft.com/office/officeart/2005/8/layout/hProcess4"/>
    <dgm:cxn modelId="{0CC1E7BA-8946-4678-B153-8061D0FEC0B4}" type="presParOf" srcId="{6AC9E601-DCEA-4984-B00E-B1607CEE6020}" destId="{6354EB8E-C174-46BF-81F5-B76761D9EC97}" srcOrd="3" destOrd="0" presId="urn:microsoft.com/office/officeart/2005/8/layout/hProcess4"/>
    <dgm:cxn modelId="{D52F6CF5-22B6-4097-8526-7D5018DC5378}" type="presParOf" srcId="{6AC9E601-DCEA-4984-B00E-B1607CEE6020}" destId="{822DDD51-AF2D-4B1E-A506-0D1BFCEB83EE}" srcOrd="4" destOrd="0" presId="urn:microsoft.com/office/officeart/2005/8/layout/hProcess4"/>
    <dgm:cxn modelId="{56571C19-1DF5-4A7F-A3EF-85B2BE68A682}" type="presParOf" srcId="{62357678-B3E0-4510-BFD2-9FD214170B6E}" destId="{A468CE3A-9780-45B5-A549-E0BCCDA9265B}" srcOrd="5" destOrd="0" presId="urn:microsoft.com/office/officeart/2005/8/layout/hProcess4"/>
    <dgm:cxn modelId="{0BBCC03B-C8B0-4F1E-A141-253E7A70F4F3}" type="presParOf" srcId="{62357678-B3E0-4510-BFD2-9FD214170B6E}" destId="{F5797DA1-2218-4C3A-9D20-4DC275A1A457}" srcOrd="6" destOrd="0" presId="urn:microsoft.com/office/officeart/2005/8/layout/hProcess4"/>
    <dgm:cxn modelId="{F68B784B-3632-4ED2-AB69-30294BA1E89A}" type="presParOf" srcId="{F5797DA1-2218-4C3A-9D20-4DC275A1A457}" destId="{02816266-940C-40F4-B5C1-734CA6843E11}" srcOrd="0" destOrd="0" presId="urn:microsoft.com/office/officeart/2005/8/layout/hProcess4"/>
    <dgm:cxn modelId="{AC2B1F3F-32A0-4F08-9EE3-68C2F4E322DF}" type="presParOf" srcId="{F5797DA1-2218-4C3A-9D20-4DC275A1A457}" destId="{384B2493-DFF0-485C-A0A7-77300DBC007E}" srcOrd="1" destOrd="0" presId="urn:microsoft.com/office/officeart/2005/8/layout/hProcess4"/>
    <dgm:cxn modelId="{124E09F4-23C4-4F1A-BFB2-35238F680A7A}" type="presParOf" srcId="{F5797DA1-2218-4C3A-9D20-4DC275A1A457}" destId="{7A725BE7-86F3-4BC0-BB76-651EA8C2AA5D}" srcOrd="2" destOrd="0" presId="urn:microsoft.com/office/officeart/2005/8/layout/hProcess4"/>
    <dgm:cxn modelId="{711B74FD-6C56-45EC-A0CF-2D7FC7D3D1E6}" type="presParOf" srcId="{F5797DA1-2218-4C3A-9D20-4DC275A1A457}" destId="{14A6E7E4-4D22-45FA-91F1-31ED02BBC10A}" srcOrd="3" destOrd="0" presId="urn:microsoft.com/office/officeart/2005/8/layout/hProcess4"/>
    <dgm:cxn modelId="{B1DAFBE9-D505-4F71-BF72-F3B70A197DE8}" type="presParOf" srcId="{F5797DA1-2218-4C3A-9D20-4DC275A1A457}" destId="{8D63D888-805C-4D76-98C2-BB015E90CD9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1E349-6302-487A-B44A-6F042624BDE1}">
      <dsp:nvSpPr>
        <dsp:cNvPr id="0" name=""/>
        <dsp:cNvSpPr/>
      </dsp:nvSpPr>
      <dsp: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Ingest</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Data orchestration and monitoring</a:t>
          </a:r>
        </a:p>
      </dsp:txBody>
      <dsp:txXfrm>
        <a:off x="31745" y="1115587"/>
        <a:ext cx="1389035" cy="1020352"/>
      </dsp:txXfrm>
    </dsp:sp>
    <dsp:sp modelId="{CF0B16A2-0100-4881-BBBD-97301DE9C8B5}">
      <dsp:nvSpPr>
        <dsp:cNvPr id="0" name=""/>
        <dsp:cNvSpPr/>
      </dsp:nvSpPr>
      <dsp:spPr>
        <a:xfrm>
          <a:off x="276499" y="162576"/>
          <a:ext cx="902298" cy="9022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2114F13-CCD2-40A1-B2C2-655F5162B7AA}">
      <dsp:nvSpPr>
        <dsp:cNvPr id="0" name=""/>
        <dsp:cNvSpPr/>
      </dsp:nvSpPr>
      <dsp: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Store</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Big data store</a:t>
          </a:r>
        </a:p>
      </dsp:txBody>
      <dsp:txXfrm>
        <a:off x="1529231" y="1115587"/>
        <a:ext cx="1389035" cy="1020352"/>
      </dsp:txXfrm>
    </dsp:sp>
    <dsp:sp modelId="{C644E8BC-659B-40EC-AE08-1123A7991842}">
      <dsp:nvSpPr>
        <dsp:cNvPr id="0" name=""/>
        <dsp:cNvSpPr/>
      </dsp:nvSpPr>
      <dsp:spPr>
        <a:xfrm>
          <a:off x="1772600" y="162576"/>
          <a:ext cx="902298" cy="9022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DFED28D-3B99-461B-946A-F7F8AF87AEC5}">
      <dsp:nvSpPr>
        <dsp:cNvPr id="0" name=""/>
        <dsp:cNvSpPr/>
      </dsp:nvSpPr>
      <dsp: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Prep &amp; Train</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Hadoop/Spark and Machine Learning</a:t>
          </a:r>
        </a:p>
      </dsp:txBody>
      <dsp:txXfrm>
        <a:off x="3025332" y="1115587"/>
        <a:ext cx="1389035" cy="1020352"/>
      </dsp:txXfrm>
    </dsp:sp>
    <dsp:sp modelId="{0C32BE1D-925F-4345-BE2B-2EE651FA4952}">
      <dsp:nvSpPr>
        <dsp:cNvPr id="0" name=""/>
        <dsp:cNvSpPr/>
      </dsp:nvSpPr>
      <dsp:spPr>
        <a:xfrm>
          <a:off x="3268701" y="162576"/>
          <a:ext cx="902298" cy="90229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4A5779A-2A58-48AC-BADC-4E746767CCC7}">
      <dsp:nvSpPr>
        <dsp:cNvPr id="0" name=""/>
        <dsp:cNvSpPr/>
      </dsp:nvSpPr>
      <dsp: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Model &amp; Serve</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Data warehouse</a:t>
          </a:r>
        </a:p>
      </dsp:txBody>
      <dsp:txXfrm>
        <a:off x="4521433" y="1115587"/>
        <a:ext cx="1389035" cy="1020352"/>
      </dsp:txXfrm>
    </dsp:sp>
    <dsp:sp modelId="{D435E0E1-7B84-49FB-BDC4-FE16F5FE2C3B}">
      <dsp:nvSpPr>
        <dsp:cNvPr id="0" name=""/>
        <dsp:cNvSpPr/>
      </dsp:nvSpPr>
      <dsp:spPr>
        <a:xfrm>
          <a:off x="4764802" y="162576"/>
          <a:ext cx="902298" cy="90229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428E934-57EC-429E-953D-61FCA8F84822}">
      <dsp:nvSpPr>
        <dsp:cNvPr id="0" name=""/>
        <dsp:cNvSpPr/>
      </dsp:nvSpPr>
      <dsp:spPr>
        <a:xfrm>
          <a:off x="237743" y="2282922"/>
          <a:ext cx="5468112" cy="175964"/>
        </a:xfrm>
        <a:prstGeom prst="leftRightArrow">
          <a:avLst/>
        </a:prstGeom>
        <a:solidFill>
          <a:srgbClr val="3A95DE"/>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49CF0-0ED2-4BF0-9C85-4E40A47F9A2A}">
      <dsp:nvSpPr>
        <dsp:cNvPr id="0" name=""/>
        <dsp:cNvSpPr/>
      </dsp:nvSpPr>
      <dsp:spPr>
        <a:xfrm>
          <a:off x="2344" y="202728"/>
          <a:ext cx="2351856" cy="940742"/>
        </a:xfrm>
        <a:prstGeom prst="homePlate">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Connect &amp; Collect</a:t>
          </a:r>
        </a:p>
      </dsp:txBody>
      <dsp:txXfrm>
        <a:off x="2344" y="202728"/>
        <a:ext cx="2116671" cy="940742"/>
      </dsp:txXfrm>
    </dsp:sp>
    <dsp:sp modelId="{36484B79-C2E9-4005-9944-6D3A0C859604}">
      <dsp:nvSpPr>
        <dsp:cNvPr id="0" name=""/>
        <dsp:cNvSpPr/>
      </dsp:nvSpPr>
      <dsp:spPr>
        <a:xfrm>
          <a:off x="1883829" y="202728"/>
          <a:ext cx="2351856" cy="940742"/>
        </a:xfrm>
        <a:prstGeom prst="chevron">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Transform &amp; Enrich</a:t>
          </a:r>
        </a:p>
      </dsp:txBody>
      <dsp:txXfrm>
        <a:off x="2354200" y="202728"/>
        <a:ext cx="1411114" cy="940742"/>
      </dsp:txXfrm>
    </dsp:sp>
    <dsp:sp modelId="{A8F96ADB-C522-490F-957A-D254F3D5FE76}">
      <dsp:nvSpPr>
        <dsp:cNvPr id="0" name=""/>
        <dsp:cNvSpPr/>
      </dsp:nvSpPr>
      <dsp:spPr>
        <a:xfrm>
          <a:off x="3765314" y="202728"/>
          <a:ext cx="2351856" cy="940742"/>
        </a:xfrm>
        <a:prstGeom prst="chevron">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Publish</a:t>
          </a:r>
        </a:p>
      </dsp:txBody>
      <dsp:txXfrm>
        <a:off x="4235685" y="202728"/>
        <a:ext cx="1411114" cy="940742"/>
      </dsp:txXfrm>
    </dsp:sp>
    <dsp:sp modelId="{19AA4B1A-5960-42BC-8BB0-EF954A47F198}">
      <dsp:nvSpPr>
        <dsp:cNvPr id="0" name=""/>
        <dsp:cNvSpPr/>
      </dsp:nvSpPr>
      <dsp:spPr>
        <a:xfrm>
          <a:off x="5646799" y="202728"/>
          <a:ext cx="2351856" cy="940742"/>
        </a:xfrm>
        <a:prstGeom prst="chevron">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Monitor</a:t>
          </a:r>
        </a:p>
      </dsp:txBody>
      <dsp:txXfrm>
        <a:off x="6117170" y="202728"/>
        <a:ext cx="1411114" cy="940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02B74-C022-416D-B0F2-DFDABFC5EB79}">
      <dsp:nvSpPr>
        <dsp:cNvPr id="0" name=""/>
        <dsp:cNvSpPr/>
      </dsp:nvSpPr>
      <dsp:spPr>
        <a:xfrm>
          <a:off x="219729" y="2530"/>
          <a:ext cx="1694140" cy="941189"/>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Connect &amp; Collect</a:t>
          </a:r>
        </a:p>
      </dsp:txBody>
      <dsp:txXfrm>
        <a:off x="247295" y="30096"/>
        <a:ext cx="1639008" cy="886057"/>
      </dsp:txXfrm>
    </dsp:sp>
    <dsp:sp modelId="{7E6DE606-E1B1-42B4-9A26-6A699371E0A4}">
      <dsp:nvSpPr>
        <dsp:cNvPr id="0" name=""/>
        <dsp:cNvSpPr/>
      </dsp:nvSpPr>
      <dsp:spPr>
        <a:xfrm rot="5400000">
          <a:off x="890327" y="967248"/>
          <a:ext cx="352945" cy="423535"/>
        </a:xfrm>
        <a:prstGeom prst="rightArrow">
          <a:avLst>
            <a:gd name="adj1" fmla="val 60000"/>
            <a:gd name="adj2" fmla="val 50000"/>
          </a:avLst>
        </a:prstGeom>
        <a:solidFill>
          <a:srgbClr val="0078D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1002543"/>
        <a:ext cx="254121" cy="247062"/>
      </dsp:txXfrm>
    </dsp:sp>
    <dsp:sp modelId="{5527DE16-44DD-4872-8F94-56BB08094F5F}">
      <dsp:nvSpPr>
        <dsp:cNvPr id="0" name=""/>
        <dsp:cNvSpPr/>
      </dsp:nvSpPr>
      <dsp:spPr>
        <a:xfrm>
          <a:off x="219729" y="1414313"/>
          <a:ext cx="1694140" cy="941189"/>
        </a:xfrm>
        <a:prstGeom prst="roundRect">
          <a:avLst>
            <a:gd name="adj" fmla="val 10000"/>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Transform &amp; Enrich</a:t>
          </a:r>
        </a:p>
      </dsp:txBody>
      <dsp:txXfrm>
        <a:off x="247295" y="1441879"/>
        <a:ext cx="1639008" cy="886057"/>
      </dsp:txXfrm>
    </dsp:sp>
    <dsp:sp modelId="{7ECF3DAA-EB58-49B4-AA76-991A2BBE0AC7}">
      <dsp:nvSpPr>
        <dsp:cNvPr id="0" name=""/>
        <dsp:cNvSpPr/>
      </dsp:nvSpPr>
      <dsp:spPr>
        <a:xfrm rot="5400000">
          <a:off x="890327" y="2379032"/>
          <a:ext cx="352945" cy="423535"/>
        </a:xfrm>
        <a:prstGeom prst="rightArrow">
          <a:avLst>
            <a:gd name="adj1" fmla="val 60000"/>
            <a:gd name="adj2" fmla="val 50000"/>
          </a:avLst>
        </a:prstGeom>
        <a:solidFill>
          <a:srgbClr val="0078D7">
            <a:hueOff val="-6195349"/>
            <a:satOff val="-50000"/>
            <a:lumOff val="147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2414327"/>
        <a:ext cx="254121" cy="247062"/>
      </dsp:txXfrm>
    </dsp:sp>
    <dsp:sp modelId="{BA3BD493-B600-462F-9CB3-B5067E7ACBAE}">
      <dsp:nvSpPr>
        <dsp:cNvPr id="0" name=""/>
        <dsp:cNvSpPr/>
      </dsp:nvSpPr>
      <dsp:spPr>
        <a:xfrm>
          <a:off x="219729" y="2826097"/>
          <a:ext cx="1694140" cy="941189"/>
        </a:xfrm>
        <a:prstGeom prst="roundRect">
          <a:avLst>
            <a:gd name="adj" fmla="val 10000"/>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Publish</a:t>
          </a:r>
        </a:p>
      </dsp:txBody>
      <dsp:txXfrm>
        <a:off x="247295" y="2853663"/>
        <a:ext cx="1639008" cy="886057"/>
      </dsp:txXfrm>
    </dsp:sp>
    <dsp:sp modelId="{FE8B50DE-0DCA-4DDB-AACA-0B8D519CE9ED}">
      <dsp:nvSpPr>
        <dsp:cNvPr id="0" name=""/>
        <dsp:cNvSpPr/>
      </dsp:nvSpPr>
      <dsp:spPr>
        <a:xfrm rot="5400000">
          <a:off x="890327" y="3790816"/>
          <a:ext cx="352945" cy="423535"/>
        </a:xfrm>
        <a:prstGeom prst="rightArrow">
          <a:avLst>
            <a:gd name="adj1" fmla="val 60000"/>
            <a:gd name="adj2" fmla="val 50000"/>
          </a:avLst>
        </a:prstGeom>
        <a:solidFill>
          <a:srgbClr val="0078D7">
            <a:hueOff val="-12390699"/>
            <a:satOff val="-100000"/>
            <a:lumOff val="294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3826111"/>
        <a:ext cx="254121" cy="247062"/>
      </dsp:txXfrm>
    </dsp:sp>
    <dsp:sp modelId="{ADB3009E-E769-4CA4-AFF8-3D8BA4CA39EE}">
      <dsp:nvSpPr>
        <dsp:cNvPr id="0" name=""/>
        <dsp:cNvSpPr/>
      </dsp:nvSpPr>
      <dsp:spPr>
        <a:xfrm>
          <a:off x="219729" y="4237880"/>
          <a:ext cx="1694140" cy="941189"/>
        </a:xfrm>
        <a:prstGeom prst="roundRect">
          <a:avLst>
            <a:gd name="adj" fmla="val 10000"/>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Monitor</a:t>
          </a:r>
        </a:p>
      </dsp:txBody>
      <dsp:txXfrm>
        <a:off x="247295" y="4265446"/>
        <a:ext cx="1639008" cy="886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993C2-5334-4CFF-A9A7-3B0981B6B720}">
      <dsp:nvSpPr>
        <dsp:cNvPr id="0" name=""/>
        <dsp:cNvSpPr/>
      </dsp:nvSpPr>
      <dsp: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Search</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Browse</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Filter</a:t>
          </a:r>
        </a:p>
      </dsp:txBody>
      <dsp:txXfrm>
        <a:off x="24760" y="1565453"/>
        <a:ext cx="1240077" cy="786410"/>
      </dsp:txXfrm>
    </dsp:sp>
    <dsp:sp modelId="{7EFEC24B-32DC-4F4A-8CD3-FE935832EE1B}">
      <dsp:nvSpPr>
        <dsp:cNvPr id="0" name=""/>
        <dsp:cNvSpPr/>
      </dsp:nvSpPr>
      <dsp:spPr>
        <a:xfrm>
          <a:off x="740050"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2584F7D-BFDB-4C14-81A6-97D6C311E81C}">
      <dsp:nvSpPr>
        <dsp:cNvPr id="0" name=""/>
        <dsp:cNvSpPr/>
      </dsp:nvSpPr>
      <dsp:spPr>
        <a:xfrm>
          <a:off x="286741"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Discover</a:t>
          </a:r>
        </a:p>
      </dsp:txBody>
      <dsp:txXfrm>
        <a:off x="300086" y="2389675"/>
        <a:ext cx="1119096" cy="428951"/>
      </dsp:txXfrm>
    </dsp:sp>
    <dsp:sp modelId="{2B0CD678-1871-4F4D-B7B7-8C0D17F54ACC}">
      <dsp:nvSpPr>
        <dsp:cNvPr id="0" name=""/>
        <dsp:cNvSpPr/>
      </dsp:nvSpPr>
      <dsp: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Metadata</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Experts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Context</a:t>
          </a:r>
        </a:p>
      </dsp:txBody>
      <dsp:txXfrm>
        <a:off x="1619722" y="1793274"/>
        <a:ext cx="1240077" cy="786410"/>
      </dsp:txXfrm>
    </dsp:sp>
    <dsp:sp modelId="{8A382EDC-37D6-43B5-8B5C-12D9172763AB}">
      <dsp:nvSpPr>
        <dsp:cNvPr id="0" name=""/>
        <dsp:cNvSpPr/>
      </dsp:nvSpPr>
      <dsp:spPr>
        <a:xfrm>
          <a:off x="2324271" y="914055"/>
          <a:ext cx="1504716" cy="1504716"/>
        </a:xfrm>
        <a:prstGeom prst="circularArrow">
          <a:avLst>
            <a:gd name="adj1" fmla="val 2271"/>
            <a:gd name="adj2" fmla="val 273786"/>
            <a:gd name="adj3" fmla="val 19550703"/>
            <a:gd name="adj4" fmla="val 12575511"/>
            <a:gd name="adj5" fmla="val 2650"/>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D0CDBB1-F6AD-4814-A16D-A66B651D35EF}">
      <dsp:nvSpPr>
        <dsp:cNvPr id="0" name=""/>
        <dsp:cNvSpPr/>
      </dsp:nvSpPr>
      <dsp:spPr>
        <a:xfrm>
          <a:off x="1881703"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Understand</a:t>
          </a:r>
        </a:p>
      </dsp:txBody>
      <dsp:txXfrm>
        <a:off x="1895048" y="1326512"/>
        <a:ext cx="1119096" cy="428951"/>
      </dsp:txXfrm>
    </dsp:sp>
    <dsp:sp modelId="{180344D3-A7DD-4569-8CC4-1E846ED0A43D}">
      <dsp:nvSpPr>
        <dsp:cNvPr id="0" name=""/>
        <dsp:cNvSpPr/>
      </dsp:nvSpPr>
      <dsp: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Data Assets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Familiar Tools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Existing Processes</a:t>
          </a:r>
        </a:p>
      </dsp:txBody>
      <dsp:txXfrm>
        <a:off x="3214685" y="1565453"/>
        <a:ext cx="1240077" cy="786410"/>
      </dsp:txXfrm>
    </dsp:sp>
    <dsp:sp modelId="{A468CE3A-9780-45B5-A549-E0BCCDA9265B}">
      <dsp:nvSpPr>
        <dsp:cNvPr id="0" name=""/>
        <dsp:cNvSpPr/>
      </dsp:nvSpPr>
      <dsp:spPr>
        <a:xfrm>
          <a:off x="3929974"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354EB8E-C174-46BF-81F5-B76761D9EC97}">
      <dsp:nvSpPr>
        <dsp:cNvPr id="0" name=""/>
        <dsp:cNvSpPr/>
      </dsp:nvSpPr>
      <dsp:spPr>
        <a:xfrm>
          <a:off x="3476665"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Consume</a:t>
          </a:r>
        </a:p>
      </dsp:txBody>
      <dsp:txXfrm>
        <a:off x="3490010" y="2389675"/>
        <a:ext cx="1119096" cy="428951"/>
      </dsp:txXfrm>
    </dsp:sp>
    <dsp:sp modelId="{384B2493-DFF0-485C-A0A7-77300DBC007E}">
      <dsp:nvSpPr>
        <dsp:cNvPr id="0" name=""/>
        <dsp:cNvSpPr/>
      </dsp:nvSpPr>
      <dsp: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Tag</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Document</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Publish</a:t>
          </a:r>
        </a:p>
      </dsp:txBody>
      <dsp:txXfrm>
        <a:off x="4809647" y="1793274"/>
        <a:ext cx="1240077" cy="786410"/>
      </dsp:txXfrm>
    </dsp:sp>
    <dsp:sp modelId="{14A6E7E4-4D22-45FA-91F1-31ED02BBC10A}">
      <dsp:nvSpPr>
        <dsp:cNvPr id="0" name=""/>
        <dsp:cNvSpPr/>
      </dsp:nvSpPr>
      <dsp:spPr>
        <a:xfrm>
          <a:off x="5071627"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Contribute</a:t>
          </a:r>
        </a:p>
      </dsp:txBody>
      <dsp:txXfrm>
        <a:off x="5084972" y="1326512"/>
        <a:ext cx="1119096" cy="428951"/>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496F0-F400-4E02-9536-B0FB41349D7D}" type="datetimeFigureOut">
              <a:rPr lang="en-US" smtClean="0"/>
              <a:t>1/15/2018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AFF33-0CAD-4C56-91DF-FC7D8A858738}" type="slidenum">
              <a:rPr lang="en-US" smtClean="0"/>
              <a:t>‹#›</a:t>
            </a:fld>
            <a:endParaRPr lang="en-US" dirty="0"/>
          </a:p>
        </p:txBody>
      </p:sp>
    </p:spTree>
    <p:extLst>
      <p:ext uri="{BB962C8B-B14F-4D97-AF65-F5344CB8AC3E}">
        <p14:creationId xmlns:p14="http://schemas.microsoft.com/office/powerpoint/2010/main" val="631088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Case Study:</a:t>
            </a:r>
            <a:r>
              <a:rPr lang="en-US" sz="1000" b="1" dirty="0">
                <a:effectLst/>
                <a:latin typeface="Arial" panose="020B0604020202020204" pitchFamily="34" charset="0"/>
                <a:ea typeface="Calibri" panose="020F0502020204030204" pitchFamily="34" charset="0"/>
                <a:cs typeface="Times New Roman" panose="02020603050405020304" pitchFamily="18" charset="0"/>
              </a:rPr>
              <a:t> 60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Compare and contrast various database options on Azure.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data streaming options for large-scale data ingest.</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longer-term data storage options.</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20535A_12.pptx</a:t>
            </a:r>
            <a:r>
              <a:rPr lang="en-US" sz="1000" dirty="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1</a:t>
            </a:fld>
            <a:endParaRPr lang="en-US" b="0" dirty="0"/>
          </a:p>
        </p:txBody>
      </p:sp>
      <p:sp>
        <p:nvSpPr>
          <p:cNvPr id="5" name="Rectangle 4">
            <a:extLst>
              <a:ext uri="{FF2B5EF4-FFF2-40B4-BE49-F238E27FC236}">
                <a16:creationId xmlns:a16="http://schemas.microsoft.com/office/drawing/2014/main" id="{3F9F672E-36FA-4B84-9C15-A8A0689E0D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C4E1E5-E463-4A16-B269-D9100577AB2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66917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10</a:t>
            </a:fld>
            <a:endParaRPr lang="en-US" b="0" dirty="0"/>
          </a:p>
        </p:txBody>
      </p:sp>
      <p:sp>
        <p:nvSpPr>
          <p:cNvPr id="5" name="Rectangle 4">
            <a:extLst>
              <a:ext uri="{FF2B5EF4-FFF2-40B4-BE49-F238E27FC236}">
                <a16:creationId xmlns:a16="http://schemas.microsoft.com/office/drawing/2014/main" id="{E302BDA2-8669-41BE-B797-E21794D12A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68F2C7B-10CE-4E5D-90DC-EDD54E9989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809023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11</a:t>
            </a:fld>
            <a:endParaRPr lang="en-US" b="0" dirty="0"/>
          </a:p>
        </p:txBody>
      </p:sp>
      <p:sp>
        <p:nvSpPr>
          <p:cNvPr id="5" name="Rectangle 4">
            <a:extLst>
              <a:ext uri="{FF2B5EF4-FFF2-40B4-BE49-F238E27FC236}">
                <a16:creationId xmlns:a16="http://schemas.microsoft.com/office/drawing/2014/main" id="{3EFF4AED-361D-4D7D-B761-EF6FF4069D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175BECA-EEBA-4427-A9BA-0243AADA64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932649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how each storage service is exposed as a REST endpoint. The various clients (in RED) all can take advantage of the REST API endpoint.</a:t>
            </a:r>
          </a:p>
        </p:txBody>
      </p:sp>
      <p:sp>
        <p:nvSpPr>
          <p:cNvPr id="4" name="Slide Number Placeholder 3"/>
          <p:cNvSpPr>
            <a:spLocks noGrp="1"/>
          </p:cNvSpPr>
          <p:nvPr>
            <p:ph type="sldNum" sz="quarter" idx="10"/>
          </p:nvPr>
        </p:nvSpPr>
        <p:spPr/>
        <p:txBody>
          <a:bodyPr/>
          <a:lstStyle/>
          <a:p>
            <a:fld id="{F0FAFF33-0CAD-4C56-91DF-FC7D8A858738}" type="slidenum">
              <a:rPr lang="en-US" b="0" smtClean="0"/>
              <a:t>12</a:t>
            </a:fld>
            <a:endParaRPr lang="en-US" b="0" dirty="0"/>
          </a:p>
        </p:txBody>
      </p:sp>
      <p:sp>
        <p:nvSpPr>
          <p:cNvPr id="5" name="Rectangle 4">
            <a:extLst>
              <a:ext uri="{FF2B5EF4-FFF2-40B4-BE49-F238E27FC236}">
                <a16:creationId xmlns:a16="http://schemas.microsoft.com/office/drawing/2014/main" id="{A9747EBC-D948-4CDB-AE06-C1C385840D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ED32029-E4CC-4F4E-9639-9DC41E71150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4647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basically a key/value NoSQL database.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OData protocol sits on top of the (REST API).</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SAS Tokens are available to implement the Valet Key pattern.</a:t>
            </a:r>
          </a:p>
        </p:txBody>
      </p:sp>
      <p:sp>
        <p:nvSpPr>
          <p:cNvPr id="4" name="Slide Number Placeholder 3"/>
          <p:cNvSpPr>
            <a:spLocks noGrp="1"/>
          </p:cNvSpPr>
          <p:nvPr>
            <p:ph type="sldNum" sz="quarter" idx="10"/>
          </p:nvPr>
        </p:nvSpPr>
        <p:spPr/>
        <p:txBody>
          <a:bodyPr/>
          <a:lstStyle/>
          <a:p>
            <a:fld id="{F0FAFF33-0CAD-4C56-91DF-FC7D8A858738}" type="slidenum">
              <a:rPr lang="en-US" b="0" smtClean="0"/>
              <a:t>13</a:t>
            </a:fld>
            <a:endParaRPr lang="en-US" b="0" dirty="0"/>
          </a:p>
        </p:txBody>
      </p:sp>
      <p:sp>
        <p:nvSpPr>
          <p:cNvPr id="5" name="Rectangle 4">
            <a:extLst>
              <a:ext uri="{FF2B5EF4-FFF2-40B4-BE49-F238E27FC236}">
                <a16:creationId xmlns:a16="http://schemas.microsoft.com/office/drawing/2014/main" id="{7BF3BFF5-D796-41AC-8BB8-A2D25D69B2A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1430AA4-F3A0-4C0A-9149-E52BE18AF6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78483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14</a:t>
            </a:fld>
            <a:endParaRPr lang="en-US" b="0" dirty="0"/>
          </a:p>
        </p:txBody>
      </p:sp>
      <p:sp>
        <p:nvSpPr>
          <p:cNvPr id="5" name="Rectangle 4">
            <a:extLst>
              <a:ext uri="{FF2B5EF4-FFF2-40B4-BE49-F238E27FC236}">
                <a16:creationId xmlns:a16="http://schemas.microsoft.com/office/drawing/2014/main" id="{3000D3AD-D660-44FB-8488-8BA1FBFBEE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EEF0A5-8623-4F28-9137-3447955B5EF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470160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15</a:t>
            </a:fld>
            <a:endParaRPr lang="en-US" b="0" dirty="0"/>
          </a:p>
        </p:txBody>
      </p:sp>
      <p:sp>
        <p:nvSpPr>
          <p:cNvPr id="5" name="Rectangle 4">
            <a:extLst>
              <a:ext uri="{FF2B5EF4-FFF2-40B4-BE49-F238E27FC236}">
                <a16:creationId xmlns:a16="http://schemas.microsoft.com/office/drawing/2014/main" id="{9D1F7AE5-963A-4EFC-BD40-D0D4B6D112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EFC81E-9127-456E-87BD-BC5646D92C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50480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indexers can add documents to individual indexes.</a:t>
            </a:r>
          </a:p>
        </p:txBody>
      </p:sp>
      <p:sp>
        <p:nvSpPr>
          <p:cNvPr id="4" name="Slide Number Placeholder 3"/>
          <p:cNvSpPr>
            <a:spLocks noGrp="1"/>
          </p:cNvSpPr>
          <p:nvPr>
            <p:ph type="sldNum" sz="quarter" idx="10"/>
          </p:nvPr>
        </p:nvSpPr>
        <p:spPr/>
        <p:txBody>
          <a:bodyPr/>
          <a:lstStyle/>
          <a:p>
            <a:fld id="{F0FAFF33-0CAD-4C56-91DF-FC7D8A858738}" type="slidenum">
              <a:rPr lang="en-US" b="0" smtClean="0"/>
              <a:t>16</a:t>
            </a:fld>
            <a:endParaRPr lang="en-US" b="0" dirty="0"/>
          </a:p>
        </p:txBody>
      </p:sp>
      <p:sp>
        <p:nvSpPr>
          <p:cNvPr id="5" name="Rectangle 4">
            <a:extLst>
              <a:ext uri="{FF2B5EF4-FFF2-40B4-BE49-F238E27FC236}">
                <a16:creationId xmlns:a16="http://schemas.microsoft.com/office/drawing/2014/main" id="{7D38BC99-B29F-46CD-9D57-0F2F45C158D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F325723-C6ED-4942-9B38-269F9A46AB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52826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service replaces 3-4 services that would normally perform the same functionality.</a:t>
            </a:r>
          </a:p>
        </p:txBody>
      </p:sp>
      <p:sp>
        <p:nvSpPr>
          <p:cNvPr id="4" name="Slide Number Placeholder 3"/>
          <p:cNvSpPr>
            <a:spLocks noGrp="1"/>
          </p:cNvSpPr>
          <p:nvPr>
            <p:ph type="sldNum" sz="quarter" idx="10"/>
          </p:nvPr>
        </p:nvSpPr>
        <p:spPr/>
        <p:txBody>
          <a:bodyPr/>
          <a:lstStyle/>
          <a:p>
            <a:fld id="{F0FAFF33-0CAD-4C56-91DF-FC7D8A858738}" type="slidenum">
              <a:rPr lang="en-US" b="0" smtClean="0"/>
              <a:t>17</a:t>
            </a:fld>
            <a:endParaRPr lang="en-US" b="0" dirty="0"/>
          </a:p>
        </p:txBody>
      </p:sp>
      <p:sp>
        <p:nvSpPr>
          <p:cNvPr id="5" name="Rectangle 4">
            <a:extLst>
              <a:ext uri="{FF2B5EF4-FFF2-40B4-BE49-F238E27FC236}">
                <a16:creationId xmlns:a16="http://schemas.microsoft.com/office/drawing/2014/main" id="{75D669B8-F4C9-4A31-98C8-D333B1565DA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C2EB9D2-83CA-4C6F-BFA5-DA9E6433437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892276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18</a:t>
            </a:fld>
            <a:endParaRPr lang="en-US" b="0" dirty="0"/>
          </a:p>
        </p:txBody>
      </p:sp>
      <p:sp>
        <p:nvSpPr>
          <p:cNvPr id="5" name="Rectangle 4">
            <a:extLst>
              <a:ext uri="{FF2B5EF4-FFF2-40B4-BE49-F238E27FC236}">
                <a16:creationId xmlns:a16="http://schemas.microsoft.com/office/drawing/2014/main" id="{2FE52CB2-F410-4559-8097-182944EFC8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C87A0BA-2D29-4492-99DC-D76C1B8A10D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1645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 globally-distributed, multi-model database service: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First party and popular third-party OSS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Key-value, Document, Columnar, and Graph.</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DocumentDB (SQL and JavaScript), MongoDB, Table, and Gremlin.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Supported across number of programming languages.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More APIs to be added.</a:t>
            </a:r>
          </a:p>
        </p:txBody>
      </p:sp>
      <p:sp>
        <p:nvSpPr>
          <p:cNvPr id="4" name="Slide Number Placeholder 3"/>
          <p:cNvSpPr>
            <a:spLocks noGrp="1"/>
          </p:cNvSpPr>
          <p:nvPr>
            <p:ph type="sldNum" sz="quarter" idx="10"/>
          </p:nvPr>
        </p:nvSpPr>
        <p:spPr/>
        <p:txBody>
          <a:bodyPr/>
          <a:lstStyle/>
          <a:p>
            <a:fld id="{F0FAFF33-0CAD-4C56-91DF-FC7D8A858738}" type="slidenum">
              <a:rPr lang="en-US" b="0" smtClean="0"/>
              <a:t>19</a:t>
            </a:fld>
            <a:endParaRPr lang="en-US" b="0" dirty="0"/>
          </a:p>
        </p:txBody>
      </p:sp>
      <p:sp>
        <p:nvSpPr>
          <p:cNvPr id="5" name="Rectangle 4">
            <a:extLst>
              <a:ext uri="{FF2B5EF4-FFF2-40B4-BE49-F238E27FC236}">
                <a16:creationId xmlns:a16="http://schemas.microsoft.com/office/drawing/2014/main" id="{A1F27957-1183-4D46-B97C-B665F9BC7A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253200-C7AD-4355-B633-BEB6DBBC7A9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52728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2</a:t>
            </a:fld>
            <a:endParaRPr lang="en-US" b="0" dirty="0"/>
          </a:p>
        </p:txBody>
      </p:sp>
      <p:sp>
        <p:nvSpPr>
          <p:cNvPr id="5" name="Rectangle 4">
            <a:extLst>
              <a:ext uri="{FF2B5EF4-FFF2-40B4-BE49-F238E27FC236}">
                <a16:creationId xmlns:a16="http://schemas.microsoft.com/office/drawing/2014/main" id="{CC64DE66-65C1-4E2C-B380-02FC7F79C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AE7CF78-2E8E-46DC-9460-97C7FB6108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22808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Worldwide presence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Automatic multi-region replication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Multi-homing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Manual and automatic failovers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Latency, throughput, consistency, and availability guarantees </a:t>
            </a:r>
          </a:p>
        </p:txBody>
      </p:sp>
      <p:sp>
        <p:nvSpPr>
          <p:cNvPr id="4" name="Slide Number Placeholder 3"/>
          <p:cNvSpPr>
            <a:spLocks noGrp="1"/>
          </p:cNvSpPr>
          <p:nvPr>
            <p:ph type="sldNum" sz="quarter" idx="10"/>
          </p:nvPr>
        </p:nvSpPr>
        <p:spPr/>
        <p:txBody>
          <a:bodyPr/>
          <a:lstStyle/>
          <a:p>
            <a:fld id="{F0FAFF33-0CAD-4C56-91DF-FC7D8A858738}" type="slidenum">
              <a:rPr lang="en-US" b="0" smtClean="0"/>
              <a:t>20</a:t>
            </a:fld>
            <a:endParaRPr lang="en-US" b="0" dirty="0"/>
          </a:p>
        </p:txBody>
      </p:sp>
      <p:sp>
        <p:nvSpPr>
          <p:cNvPr id="5" name="Rectangle 4">
            <a:extLst>
              <a:ext uri="{FF2B5EF4-FFF2-40B4-BE49-F238E27FC236}">
                <a16:creationId xmlns:a16="http://schemas.microsoft.com/office/drawing/2014/main" id="{693D58E7-E8E1-4DE5-B7DB-CED0A588214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88DA8A-5E43-4242-A59A-9BEFA8708D4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467560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core database “surfaces” various models and then each model can be accessed using a well-known API such as: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Cassandra</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MongoDB</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DocumentDB (SQL/JS)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Azure Storage Tables (Key/Value)</a:t>
            </a:r>
          </a:p>
        </p:txBody>
      </p:sp>
      <p:sp>
        <p:nvSpPr>
          <p:cNvPr id="4" name="Slide Number Placeholder 3"/>
          <p:cNvSpPr>
            <a:spLocks noGrp="1"/>
          </p:cNvSpPr>
          <p:nvPr>
            <p:ph type="sldNum" sz="quarter" idx="10"/>
          </p:nvPr>
        </p:nvSpPr>
        <p:spPr/>
        <p:txBody>
          <a:bodyPr/>
          <a:lstStyle/>
          <a:p>
            <a:fld id="{F0FAFF33-0CAD-4C56-91DF-FC7D8A858738}" type="slidenum">
              <a:rPr lang="en-US" b="0" smtClean="0"/>
              <a:t>21</a:t>
            </a:fld>
            <a:endParaRPr lang="en-US" b="0" dirty="0"/>
          </a:p>
        </p:txBody>
      </p:sp>
      <p:sp>
        <p:nvSpPr>
          <p:cNvPr id="5" name="Rectangle 4">
            <a:extLst>
              <a:ext uri="{FF2B5EF4-FFF2-40B4-BE49-F238E27FC236}">
                <a16:creationId xmlns:a16="http://schemas.microsoft.com/office/drawing/2014/main" id="{1E16ED46-7DD1-44B0-A4D5-4CEB9DBF7E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C28E23A-D69B-4665-B773-14F8A8A0BB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537700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Talk about the performance differences between Strong and Eventual consistency:</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Global distribution forces us to navigate the CAP theorem.</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Writing correct distributed applications is hard.</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Five well-defined consistency levels.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Intuitive and practical with clear PACELC tradeoffs.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Can be overridden on a per-request basis.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Refer students to their books for a full chart detailing every consistency level.</a:t>
            </a:r>
          </a:p>
        </p:txBody>
      </p:sp>
      <p:sp>
        <p:nvSpPr>
          <p:cNvPr id="4" name="Slide Number Placeholder 3"/>
          <p:cNvSpPr>
            <a:spLocks noGrp="1"/>
          </p:cNvSpPr>
          <p:nvPr>
            <p:ph type="sldNum" sz="quarter" idx="10"/>
          </p:nvPr>
        </p:nvSpPr>
        <p:spPr/>
        <p:txBody>
          <a:bodyPr/>
          <a:lstStyle/>
          <a:p>
            <a:fld id="{F0FAFF33-0CAD-4C56-91DF-FC7D8A858738}" type="slidenum">
              <a:rPr lang="en-US" b="0" smtClean="0"/>
              <a:t>22</a:t>
            </a:fld>
            <a:endParaRPr lang="en-US" b="0" dirty="0"/>
          </a:p>
        </p:txBody>
      </p:sp>
      <p:sp>
        <p:nvSpPr>
          <p:cNvPr id="5" name="Rectangle 4">
            <a:extLst>
              <a:ext uri="{FF2B5EF4-FFF2-40B4-BE49-F238E27FC236}">
                <a16:creationId xmlns:a16="http://schemas.microsoft.com/office/drawing/2014/main" id="{3E33F679-FCD8-44EA-AC6F-E72AE83A24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AE6C368-6B6F-4F8C-89CC-96B35423582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594890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Pay by the hour, only what you need.</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partition management, no limits.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Change throughput at any time, effective in seconds.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Scale from 100 to 100s of millions of requests/sec across any number of regions.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Now supports requests/min to handle spikes cost-effectively.</a:t>
            </a:r>
          </a:p>
        </p:txBody>
      </p:sp>
      <p:sp>
        <p:nvSpPr>
          <p:cNvPr id="4" name="Slide Number Placeholder 3"/>
          <p:cNvSpPr>
            <a:spLocks noGrp="1"/>
          </p:cNvSpPr>
          <p:nvPr>
            <p:ph type="sldNum" sz="quarter" idx="10"/>
          </p:nvPr>
        </p:nvSpPr>
        <p:spPr/>
        <p:txBody>
          <a:bodyPr/>
          <a:lstStyle/>
          <a:p>
            <a:fld id="{F0FAFF33-0CAD-4C56-91DF-FC7D8A858738}" type="slidenum">
              <a:rPr lang="en-US" b="0" smtClean="0"/>
              <a:t>23</a:t>
            </a:fld>
            <a:endParaRPr lang="en-US" b="0" dirty="0"/>
          </a:p>
        </p:txBody>
      </p:sp>
      <p:sp>
        <p:nvSpPr>
          <p:cNvPr id="5" name="Rectangle 4">
            <a:extLst>
              <a:ext uri="{FF2B5EF4-FFF2-40B4-BE49-F238E27FC236}">
                <a16:creationId xmlns:a16="http://schemas.microsoft.com/office/drawing/2014/main" id="{20B35EFD-3496-44E0-AC7C-DD97FFCACB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7DE0C19-F6BC-45E1-8CD0-F24AD8780E4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1158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24</a:t>
            </a:fld>
            <a:endParaRPr lang="en-US" b="0" dirty="0"/>
          </a:p>
        </p:txBody>
      </p:sp>
      <p:sp>
        <p:nvSpPr>
          <p:cNvPr id="5" name="Rectangle 4">
            <a:extLst>
              <a:ext uri="{FF2B5EF4-FFF2-40B4-BE49-F238E27FC236}">
                <a16:creationId xmlns:a16="http://schemas.microsoft.com/office/drawing/2014/main" id="{D05D700C-0A48-4413-ABB9-68A3F27061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DE77013-A4D9-4A04-9C30-DE60E68A0A4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91661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25</a:t>
            </a:fld>
            <a:endParaRPr lang="en-US" b="0" dirty="0"/>
          </a:p>
        </p:txBody>
      </p:sp>
      <p:sp>
        <p:nvSpPr>
          <p:cNvPr id="5" name="Rectangle 4">
            <a:extLst>
              <a:ext uri="{FF2B5EF4-FFF2-40B4-BE49-F238E27FC236}">
                <a16:creationId xmlns:a16="http://schemas.microsoft.com/office/drawing/2014/main" id="{E79B6387-EBF0-4E05-881A-84DE5CE4C5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853E57F-E249-4540-B4FC-C1DD8F26AA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62966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will briefly touch on some of the data services that compose an end-to-end big data solution hosted </a:t>
            </a:r>
            <a:br>
              <a:rPr lang="en-US" sz="1000" dirty="0">
                <a:latin typeface="Arial" panose="020B0604020202020204" pitchFamily="34" charset="0"/>
                <a:ea typeface="Calibri" panose="020F0502020204030204" pitchFamily="34" charset="0"/>
                <a:cs typeface="Times New Roman" panose="02020603050405020304" pitchFamily="18" charset="0"/>
              </a:rPr>
            </a:br>
            <a:r>
              <a:rPr lang="en-US" sz="1000" dirty="0">
                <a:latin typeface="Arial" panose="020B0604020202020204" pitchFamily="34" charset="0"/>
                <a:ea typeface="Calibri" panose="020F0502020204030204" pitchFamily="34" charset="0"/>
                <a:cs typeface="Times New Roman" panose="02020603050405020304" pitchFamily="18" charset="0"/>
              </a:rPr>
              <a:t>on Azure.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Remind students that data in the cloud is covered in more depth in other Azure courses.</a:t>
            </a:r>
          </a:p>
        </p:txBody>
      </p:sp>
      <p:sp>
        <p:nvSpPr>
          <p:cNvPr id="4" name="Slide Number Placeholder 3"/>
          <p:cNvSpPr>
            <a:spLocks noGrp="1"/>
          </p:cNvSpPr>
          <p:nvPr>
            <p:ph type="sldNum" sz="quarter" idx="10"/>
          </p:nvPr>
        </p:nvSpPr>
        <p:spPr/>
        <p:txBody>
          <a:bodyPr/>
          <a:lstStyle/>
          <a:p>
            <a:fld id="{F0FAFF33-0CAD-4C56-91DF-FC7D8A858738}" type="slidenum">
              <a:rPr lang="en-US" b="0" smtClean="0"/>
              <a:t>26</a:t>
            </a:fld>
            <a:endParaRPr lang="en-US" b="0" dirty="0"/>
          </a:p>
        </p:txBody>
      </p:sp>
      <p:sp>
        <p:nvSpPr>
          <p:cNvPr id="5" name="Rectangle 4">
            <a:extLst>
              <a:ext uri="{FF2B5EF4-FFF2-40B4-BE49-F238E27FC236}">
                <a16:creationId xmlns:a16="http://schemas.microsoft.com/office/drawing/2014/main" id="{AFE6AB0F-E7F8-4712-9DEF-A2B52884C8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4D9CDB9-34A0-47DB-B7A5-C324319504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74784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27</a:t>
            </a:fld>
            <a:endParaRPr lang="en-US" b="0" dirty="0"/>
          </a:p>
        </p:txBody>
      </p:sp>
      <p:sp>
        <p:nvSpPr>
          <p:cNvPr id="5" name="Rectangle 4">
            <a:extLst>
              <a:ext uri="{FF2B5EF4-FFF2-40B4-BE49-F238E27FC236}">
                <a16:creationId xmlns:a16="http://schemas.microsoft.com/office/drawing/2014/main" id="{42FA4014-EF23-4C00-9C17-3D239E9A4B4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8869AC8-A3EF-46FA-9D12-2718CA0162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370236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28</a:t>
            </a:fld>
            <a:endParaRPr lang="en-US" b="0" dirty="0"/>
          </a:p>
        </p:txBody>
      </p:sp>
      <p:sp>
        <p:nvSpPr>
          <p:cNvPr id="5" name="Rectangle 4">
            <a:extLst>
              <a:ext uri="{FF2B5EF4-FFF2-40B4-BE49-F238E27FC236}">
                <a16:creationId xmlns:a16="http://schemas.microsoft.com/office/drawing/2014/main" id="{EAD68566-B828-4CA1-94D5-A36D7DA9F8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D3DEB05-F8AA-4B95-AF47-FF8ACFDB8AB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863344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Data is ingested into big-data storage from many sources including devices, IoT, social, business applications and graph databases.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SQL Data Warehouse stores data into relational tables with columnar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Once we are ready for more complex analysis, we can use PolyBase in Azure SQL Data Warehouse to perform advanced queries on the data. PolyBase uses a standard T-SQL syntax.</a:t>
            </a:r>
          </a:p>
        </p:txBody>
      </p:sp>
      <p:sp>
        <p:nvSpPr>
          <p:cNvPr id="4" name="Slide Number Placeholder 3"/>
          <p:cNvSpPr>
            <a:spLocks noGrp="1"/>
          </p:cNvSpPr>
          <p:nvPr>
            <p:ph type="sldNum" sz="quarter" idx="10"/>
          </p:nvPr>
        </p:nvSpPr>
        <p:spPr/>
        <p:txBody>
          <a:bodyPr/>
          <a:lstStyle/>
          <a:p>
            <a:fld id="{F0FAFF33-0CAD-4C56-91DF-FC7D8A858738}" type="slidenum">
              <a:rPr lang="en-US" b="0" smtClean="0"/>
              <a:t>29</a:t>
            </a:fld>
            <a:endParaRPr lang="en-US" b="0" dirty="0"/>
          </a:p>
        </p:txBody>
      </p:sp>
      <p:sp>
        <p:nvSpPr>
          <p:cNvPr id="5" name="Rectangle 4">
            <a:extLst>
              <a:ext uri="{FF2B5EF4-FFF2-40B4-BE49-F238E27FC236}">
                <a16:creationId xmlns:a16="http://schemas.microsoft.com/office/drawing/2014/main" id="{E5335E4F-B07F-474A-8579-2350DA0B1AE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E8C762E-AC9B-4ADE-A555-AA6AF318BA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566726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a:t>
            </a:fld>
            <a:endParaRPr lang="en-US" b="0" dirty="0"/>
          </a:p>
        </p:txBody>
      </p:sp>
      <p:sp>
        <p:nvSpPr>
          <p:cNvPr id="5" name="Rectangle 4">
            <a:extLst>
              <a:ext uri="{FF2B5EF4-FFF2-40B4-BE49-F238E27FC236}">
                <a16:creationId xmlns:a16="http://schemas.microsoft.com/office/drawing/2014/main" id="{A642C473-8CB7-4605-9AD4-1E450E9887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69214E4-C1FE-4465-B2F5-ADF955E338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598484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SQL Data Warehouse is built on top of a “scale-out” architecture.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enables distributed computational processing across a wide quantity of nodes.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DWU (Data Warehouse Units) or the unit of scale.</a:t>
            </a:r>
          </a:p>
        </p:txBody>
      </p:sp>
      <p:sp>
        <p:nvSpPr>
          <p:cNvPr id="4" name="Slide Number Placeholder 3"/>
          <p:cNvSpPr>
            <a:spLocks noGrp="1"/>
          </p:cNvSpPr>
          <p:nvPr>
            <p:ph type="sldNum" sz="quarter" idx="10"/>
          </p:nvPr>
        </p:nvSpPr>
        <p:spPr/>
        <p:txBody>
          <a:bodyPr/>
          <a:lstStyle/>
          <a:p>
            <a:fld id="{F0FAFF33-0CAD-4C56-91DF-FC7D8A858738}" type="slidenum">
              <a:rPr lang="en-US" b="0" smtClean="0"/>
              <a:t>30</a:t>
            </a:fld>
            <a:endParaRPr lang="en-US" b="0" dirty="0"/>
          </a:p>
        </p:txBody>
      </p:sp>
      <p:sp>
        <p:nvSpPr>
          <p:cNvPr id="5" name="Rectangle 4">
            <a:extLst>
              <a:ext uri="{FF2B5EF4-FFF2-40B4-BE49-F238E27FC236}">
                <a16:creationId xmlns:a16="http://schemas.microsoft.com/office/drawing/2014/main" id="{78505BDD-2125-4B70-A449-EB4435C911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FDB2624-B934-4BF6-9125-E248F8AC83F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708381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31</a:t>
            </a:fld>
            <a:endParaRPr lang="en-US" b="0" dirty="0"/>
          </a:p>
        </p:txBody>
      </p:sp>
      <p:sp>
        <p:nvSpPr>
          <p:cNvPr id="5" name="Rectangle 4">
            <a:extLst>
              <a:ext uri="{FF2B5EF4-FFF2-40B4-BE49-F238E27FC236}">
                <a16:creationId xmlns:a16="http://schemas.microsoft.com/office/drawing/2014/main" id="{9C438662-9038-457F-9691-1DB2AF451A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D35F8E-17A5-4A83-8ADA-1A14A66F0E1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63897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 Lake is composed of two primary components: Analysis and Storage: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Analysis: Azure Data Lake uses well-known standards (like Apache Storm, Spark and Hadoop) for Analytic workloads. There is also a new data language (U-SQL) specifically designed for Azure Data Lake.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Storage: Azure Data Lake has a custom storage tier that supports a mixture of both structured and unstructured data.</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two tiers communicate using the Web HDFS (Java API) standard. YARN (Hadoop job manager) manages the running jobs for any analytic workloads.</a:t>
            </a:r>
          </a:p>
        </p:txBody>
      </p:sp>
      <p:sp>
        <p:nvSpPr>
          <p:cNvPr id="4" name="Slide Number Placeholder 3"/>
          <p:cNvSpPr>
            <a:spLocks noGrp="1"/>
          </p:cNvSpPr>
          <p:nvPr>
            <p:ph type="sldNum" sz="quarter" idx="10"/>
          </p:nvPr>
        </p:nvSpPr>
        <p:spPr/>
        <p:txBody>
          <a:bodyPr/>
          <a:lstStyle/>
          <a:p>
            <a:fld id="{F0FAFF33-0CAD-4C56-91DF-FC7D8A858738}" type="slidenum">
              <a:rPr lang="en-US" b="0" smtClean="0"/>
              <a:t>32</a:t>
            </a:fld>
            <a:endParaRPr lang="en-US" b="0" dirty="0"/>
          </a:p>
        </p:txBody>
      </p:sp>
      <p:sp>
        <p:nvSpPr>
          <p:cNvPr id="5" name="Rectangle 4">
            <a:extLst>
              <a:ext uri="{FF2B5EF4-FFF2-40B4-BE49-F238E27FC236}">
                <a16:creationId xmlns:a16="http://schemas.microsoft.com/office/drawing/2014/main" id="{0AEB3639-0E6F-48DD-8D6F-605EA2CCF2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A41B7F0-6EB3-4237-8FCB-6E8D5DDF4FE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095116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33</a:t>
            </a:fld>
            <a:endParaRPr lang="en-US" b="0" dirty="0"/>
          </a:p>
        </p:txBody>
      </p:sp>
      <p:sp>
        <p:nvSpPr>
          <p:cNvPr id="5" name="Rectangle 4">
            <a:extLst>
              <a:ext uri="{FF2B5EF4-FFF2-40B4-BE49-F238E27FC236}">
                <a16:creationId xmlns:a16="http://schemas.microsoft.com/office/drawing/2014/main" id="{800AACC0-D2A0-4247-9C4B-996FA9D806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80D6892-FBCC-427B-B781-7E76F3226CC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934662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an alternative to traditional SSIS packages.</a:t>
            </a:r>
          </a:p>
        </p:txBody>
      </p:sp>
      <p:sp>
        <p:nvSpPr>
          <p:cNvPr id="4" name="Slide Number Placeholder 3"/>
          <p:cNvSpPr>
            <a:spLocks noGrp="1"/>
          </p:cNvSpPr>
          <p:nvPr>
            <p:ph type="sldNum" sz="quarter" idx="10"/>
          </p:nvPr>
        </p:nvSpPr>
        <p:spPr/>
        <p:txBody>
          <a:bodyPr/>
          <a:lstStyle/>
          <a:p>
            <a:fld id="{F0FAFF33-0CAD-4C56-91DF-FC7D8A858738}" type="slidenum">
              <a:rPr lang="en-US" b="0" smtClean="0"/>
              <a:t>34</a:t>
            </a:fld>
            <a:endParaRPr lang="en-US" b="0" dirty="0"/>
          </a:p>
        </p:txBody>
      </p:sp>
      <p:sp>
        <p:nvSpPr>
          <p:cNvPr id="5" name="Rectangle 4">
            <a:extLst>
              <a:ext uri="{FF2B5EF4-FFF2-40B4-BE49-F238E27FC236}">
                <a16:creationId xmlns:a16="http://schemas.microsoft.com/office/drawing/2014/main" id="{6140744D-D72E-430D-B8D3-8252A56E32B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315DF3B-DF3D-41E1-9292-37998D0851E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49428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 Factory is a cloud-based data integration service that allows you to create data-driven workflows in the cloud for orchestrating and automating data movement and data transformation.</a:t>
            </a:r>
          </a:p>
        </p:txBody>
      </p:sp>
      <p:sp>
        <p:nvSpPr>
          <p:cNvPr id="4" name="Slide Number Placeholder 3"/>
          <p:cNvSpPr>
            <a:spLocks noGrp="1"/>
          </p:cNvSpPr>
          <p:nvPr>
            <p:ph type="sldNum" sz="quarter" idx="10"/>
          </p:nvPr>
        </p:nvSpPr>
        <p:spPr/>
        <p:txBody>
          <a:bodyPr/>
          <a:lstStyle/>
          <a:p>
            <a:fld id="{F0FAFF33-0CAD-4C56-91DF-FC7D8A858738}" type="slidenum">
              <a:rPr lang="en-US" b="0" smtClean="0"/>
              <a:t>35</a:t>
            </a:fld>
            <a:endParaRPr lang="en-US" b="0" dirty="0"/>
          </a:p>
        </p:txBody>
      </p:sp>
      <p:sp>
        <p:nvSpPr>
          <p:cNvPr id="5" name="Rectangle 4">
            <a:extLst>
              <a:ext uri="{FF2B5EF4-FFF2-40B4-BE49-F238E27FC236}">
                <a16:creationId xmlns:a16="http://schemas.microsoft.com/office/drawing/2014/main" id="{716DA496-4847-45D6-8EC8-D068ED8DD68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4FA0577-A2F8-4EF9-B15A-CB1009D668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38198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Collect from various data sources.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Transform using tools like: Apache Spark, Hadoop (or HDFS), databases (such as Cassandra, Cosmos or Mongo).</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Publish to Applications and BI Platforms.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Monitor using SDKs or Azure Monitor.</a:t>
            </a:r>
          </a:p>
        </p:txBody>
      </p:sp>
      <p:sp>
        <p:nvSpPr>
          <p:cNvPr id="4" name="Slide Number Placeholder 3"/>
          <p:cNvSpPr>
            <a:spLocks noGrp="1"/>
          </p:cNvSpPr>
          <p:nvPr>
            <p:ph type="sldNum" sz="quarter" idx="10"/>
          </p:nvPr>
        </p:nvSpPr>
        <p:spPr/>
        <p:txBody>
          <a:bodyPr/>
          <a:lstStyle/>
          <a:p>
            <a:fld id="{F0FAFF33-0CAD-4C56-91DF-FC7D8A858738}" type="slidenum">
              <a:rPr lang="en-US" b="0" smtClean="0"/>
              <a:t>36</a:t>
            </a:fld>
            <a:endParaRPr lang="en-US" b="0" dirty="0"/>
          </a:p>
        </p:txBody>
      </p:sp>
      <p:sp>
        <p:nvSpPr>
          <p:cNvPr id="5" name="Rectangle 4">
            <a:extLst>
              <a:ext uri="{FF2B5EF4-FFF2-40B4-BE49-F238E27FC236}">
                <a16:creationId xmlns:a16="http://schemas.microsoft.com/office/drawing/2014/main" id="{64971624-CFA6-48B1-B813-3B18AF8E2C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7CC916C-54BF-4B4E-9B3E-022B796094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102422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Data stored in ADL Store can be cleansed and cooked using ADL Analytics before being migrated to Azure SQL DW using Data Factory.</a:t>
            </a:r>
          </a:p>
        </p:txBody>
      </p:sp>
      <p:sp>
        <p:nvSpPr>
          <p:cNvPr id="4" name="Slide Number Placeholder 3"/>
          <p:cNvSpPr>
            <a:spLocks noGrp="1"/>
          </p:cNvSpPr>
          <p:nvPr>
            <p:ph type="sldNum" sz="quarter" idx="10"/>
          </p:nvPr>
        </p:nvSpPr>
        <p:spPr/>
        <p:txBody>
          <a:bodyPr/>
          <a:lstStyle/>
          <a:p>
            <a:fld id="{F0FAFF33-0CAD-4C56-91DF-FC7D8A858738}" type="slidenum">
              <a:rPr lang="en-US" b="0" smtClean="0"/>
              <a:t>37</a:t>
            </a:fld>
            <a:endParaRPr lang="en-US" b="0" dirty="0"/>
          </a:p>
        </p:txBody>
      </p:sp>
      <p:sp>
        <p:nvSpPr>
          <p:cNvPr id="5" name="Rectangle 4">
            <a:extLst>
              <a:ext uri="{FF2B5EF4-FFF2-40B4-BE49-F238E27FC236}">
                <a16:creationId xmlns:a16="http://schemas.microsoft.com/office/drawing/2014/main" id="{8B45AF18-1725-4731-BB37-88BAC8A94F6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2A01BB-8774-4EE5-A925-4250397AB2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08272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38</a:t>
            </a:fld>
            <a:endParaRPr lang="en-US" b="0" dirty="0"/>
          </a:p>
        </p:txBody>
      </p:sp>
      <p:sp>
        <p:nvSpPr>
          <p:cNvPr id="5" name="Rectangle 4">
            <a:extLst>
              <a:ext uri="{FF2B5EF4-FFF2-40B4-BE49-F238E27FC236}">
                <a16:creationId xmlns:a16="http://schemas.microsoft.com/office/drawing/2014/main" id="{6B1F24C8-C8FE-43D1-8A0C-5F78A93C4E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C2D935-B572-4229-B05D-09B77673552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764782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39</a:t>
            </a:fld>
            <a:endParaRPr lang="en-US" b="0" dirty="0"/>
          </a:p>
        </p:txBody>
      </p:sp>
      <p:sp>
        <p:nvSpPr>
          <p:cNvPr id="5" name="Rectangle 4">
            <a:extLst>
              <a:ext uri="{FF2B5EF4-FFF2-40B4-BE49-F238E27FC236}">
                <a16:creationId xmlns:a16="http://schemas.microsoft.com/office/drawing/2014/main" id="{9EB9F8AA-B75C-4993-A138-8E211F544B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1124362-5FD0-4C7E-ADFF-550E032916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2791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DTUs are used to describe the capacity for a specific tier and performance level. DTUs are designed to be relative so that you can directly compare the tiers and performance levels. For example, the Basic tier has a single performance level (B) that is rated at 5 DTU. The S2 performance level in the Standard tier is rated at 50 DTU. This means that you can expect ten times the power for a database at the S2 performance level than a database at the B performance level in the Basic tier.</a:t>
            </a:r>
          </a:p>
        </p:txBody>
      </p:sp>
      <p:sp>
        <p:nvSpPr>
          <p:cNvPr id="4" name="Slide Number Placeholder 3"/>
          <p:cNvSpPr>
            <a:spLocks noGrp="1"/>
          </p:cNvSpPr>
          <p:nvPr>
            <p:ph type="sldNum" sz="quarter" idx="10"/>
          </p:nvPr>
        </p:nvSpPr>
        <p:spPr/>
        <p:txBody>
          <a:bodyPr/>
          <a:lstStyle/>
          <a:p>
            <a:fld id="{F0FAFF33-0CAD-4C56-91DF-FC7D8A858738}" type="slidenum">
              <a:rPr lang="en-US" b="0" smtClean="0"/>
              <a:t>4</a:t>
            </a:fld>
            <a:endParaRPr lang="en-US" b="0" dirty="0"/>
          </a:p>
        </p:txBody>
      </p:sp>
      <p:sp>
        <p:nvSpPr>
          <p:cNvPr id="5" name="Rectangle 4">
            <a:extLst>
              <a:ext uri="{FF2B5EF4-FFF2-40B4-BE49-F238E27FC236}">
                <a16:creationId xmlns:a16="http://schemas.microsoft.com/office/drawing/2014/main" id="{DFD0D8E5-0228-4B7E-BDAC-40B721971D1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6A23F3-8BD9-49BD-91F3-9158706B13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59622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Analysis Services can be built “on top” of a petabyte-scale SQL Data Warehouse and Azure HDInsight Spark implementation. Tools, both cloud and on-premises, can be used to query the data using Analysis Services.</a:t>
            </a:r>
          </a:p>
        </p:txBody>
      </p:sp>
      <p:sp>
        <p:nvSpPr>
          <p:cNvPr id="4" name="Slide Number Placeholder 3"/>
          <p:cNvSpPr>
            <a:spLocks noGrp="1"/>
          </p:cNvSpPr>
          <p:nvPr>
            <p:ph type="sldNum" sz="quarter" idx="10"/>
          </p:nvPr>
        </p:nvSpPr>
        <p:spPr/>
        <p:txBody>
          <a:bodyPr/>
          <a:lstStyle/>
          <a:p>
            <a:fld id="{F0FAFF33-0CAD-4C56-91DF-FC7D8A858738}" type="slidenum">
              <a:rPr lang="en-US" b="0" smtClean="0"/>
              <a:t>40</a:t>
            </a:fld>
            <a:endParaRPr lang="en-US" b="0" dirty="0"/>
          </a:p>
        </p:txBody>
      </p:sp>
      <p:sp>
        <p:nvSpPr>
          <p:cNvPr id="5" name="Rectangle 4">
            <a:extLst>
              <a:ext uri="{FF2B5EF4-FFF2-40B4-BE49-F238E27FC236}">
                <a16:creationId xmlns:a16="http://schemas.microsoft.com/office/drawing/2014/main" id="{B813E974-5BC9-4FC7-BA99-FE05499F46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7FBA9AB-572B-41A3-B5F4-E4026F82C7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15228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41</a:t>
            </a:fld>
            <a:endParaRPr lang="en-US" b="0" dirty="0"/>
          </a:p>
        </p:txBody>
      </p:sp>
      <p:sp>
        <p:nvSpPr>
          <p:cNvPr id="5" name="Rectangle 4">
            <a:extLst>
              <a:ext uri="{FF2B5EF4-FFF2-40B4-BE49-F238E27FC236}">
                <a16:creationId xmlns:a16="http://schemas.microsoft.com/office/drawing/2014/main" id="{FBB41D64-3F92-4419-B668-1F94F9B6966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0380CA3-BC9C-465E-8C10-F99C681100B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510531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42</a:t>
            </a:fld>
            <a:endParaRPr lang="en-US" b="0" dirty="0"/>
          </a:p>
        </p:txBody>
      </p:sp>
      <p:sp>
        <p:nvSpPr>
          <p:cNvPr id="5" name="Rectangle 4">
            <a:extLst>
              <a:ext uri="{FF2B5EF4-FFF2-40B4-BE49-F238E27FC236}">
                <a16:creationId xmlns:a16="http://schemas.microsoft.com/office/drawing/2014/main" id="{D6402B73-C487-479C-A7F4-C28CC0EA67E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7BE275F-A6C3-4E35-8E17-8E3B319F10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689158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43</a:t>
            </a:fld>
            <a:endParaRPr lang="en-US" b="0" dirty="0"/>
          </a:p>
        </p:txBody>
      </p:sp>
      <p:sp>
        <p:nvSpPr>
          <p:cNvPr id="5" name="Rectangle 4">
            <a:extLst>
              <a:ext uri="{FF2B5EF4-FFF2-40B4-BE49-F238E27FC236}">
                <a16:creationId xmlns:a16="http://schemas.microsoft.com/office/drawing/2014/main" id="{D60BD3EB-02BF-49CE-B8A0-041455C3E8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DEFA33-2C8D-4E7E-B92C-EB551126FE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810162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44</a:t>
            </a:fld>
            <a:endParaRPr lang="en-US" b="0" dirty="0"/>
          </a:p>
        </p:txBody>
      </p:sp>
      <p:sp>
        <p:nvSpPr>
          <p:cNvPr id="5" name="Rectangle 4">
            <a:extLst>
              <a:ext uri="{FF2B5EF4-FFF2-40B4-BE49-F238E27FC236}">
                <a16:creationId xmlns:a16="http://schemas.microsoft.com/office/drawing/2014/main" id="{0F8F5F8E-0AF6-4005-9824-C1468301667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ED669D1-DFE4-48A1-8AC7-982CF7CB371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750810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45</a:t>
            </a:fld>
            <a:endParaRPr lang="en-US" b="0" dirty="0"/>
          </a:p>
        </p:txBody>
      </p:sp>
      <p:sp>
        <p:nvSpPr>
          <p:cNvPr id="5" name="Rectangle 4">
            <a:extLst>
              <a:ext uri="{FF2B5EF4-FFF2-40B4-BE49-F238E27FC236}">
                <a16:creationId xmlns:a16="http://schemas.microsoft.com/office/drawing/2014/main" id="{3CC76F82-182D-4673-AB8F-E03F2D6CB72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0FD1F56-B4FC-4E8F-8F23-E3A64FCBFD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103067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46</a:t>
            </a:fld>
            <a:endParaRPr lang="en-US" b="0" dirty="0"/>
          </a:p>
        </p:txBody>
      </p:sp>
      <p:sp>
        <p:nvSpPr>
          <p:cNvPr id="5" name="Rectangle 4">
            <a:extLst>
              <a:ext uri="{FF2B5EF4-FFF2-40B4-BE49-F238E27FC236}">
                <a16:creationId xmlns:a16="http://schemas.microsoft.com/office/drawing/2014/main" id="{AC0B70B4-CBA2-4691-8FBB-D48636A64F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76E99B7-2DD5-4439-ACA3-7C3BD65097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923499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term “tribal knowledge” if often used here to describe data assets that are often only known by a few employees and needed by many employees. This tool is designed to democratize data access so that any employee can ad-hoc query appropriate data sets with minimal IT involvement.</a:t>
            </a:r>
          </a:p>
        </p:txBody>
      </p:sp>
      <p:sp>
        <p:nvSpPr>
          <p:cNvPr id="4" name="Slide Number Placeholder 3"/>
          <p:cNvSpPr>
            <a:spLocks noGrp="1"/>
          </p:cNvSpPr>
          <p:nvPr>
            <p:ph type="sldNum" sz="quarter" idx="10"/>
          </p:nvPr>
        </p:nvSpPr>
        <p:spPr/>
        <p:txBody>
          <a:bodyPr/>
          <a:lstStyle/>
          <a:p>
            <a:fld id="{F0FAFF33-0CAD-4C56-91DF-FC7D8A858738}" type="slidenum">
              <a:rPr lang="en-US" b="0" smtClean="0"/>
              <a:t>47</a:t>
            </a:fld>
            <a:endParaRPr lang="en-US" b="0" dirty="0"/>
          </a:p>
        </p:txBody>
      </p:sp>
      <p:sp>
        <p:nvSpPr>
          <p:cNvPr id="5" name="Rectangle 4">
            <a:extLst>
              <a:ext uri="{FF2B5EF4-FFF2-40B4-BE49-F238E27FC236}">
                <a16:creationId xmlns:a16="http://schemas.microsoft.com/office/drawing/2014/main" id="{1387A57E-2F4A-4781-8E59-415C12DFDF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D5FC93-BB50-4536-9D99-2EF478B0EC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577454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Many existing solutions in our companies do one or more of these tasks, but they typically take a lot of effort or time. Data Catalog extends our existing data assets with these features with a reduced amount of effort.</a:t>
            </a:r>
          </a:p>
        </p:txBody>
      </p:sp>
      <p:sp>
        <p:nvSpPr>
          <p:cNvPr id="4" name="Slide Number Placeholder 3"/>
          <p:cNvSpPr>
            <a:spLocks noGrp="1"/>
          </p:cNvSpPr>
          <p:nvPr>
            <p:ph type="sldNum" sz="quarter" idx="10"/>
          </p:nvPr>
        </p:nvSpPr>
        <p:spPr/>
        <p:txBody>
          <a:bodyPr/>
          <a:lstStyle/>
          <a:p>
            <a:fld id="{F0FAFF33-0CAD-4C56-91DF-FC7D8A858738}" type="slidenum">
              <a:rPr lang="en-US" b="0" smtClean="0"/>
              <a:t>48</a:t>
            </a:fld>
            <a:endParaRPr lang="en-US" b="0" dirty="0"/>
          </a:p>
        </p:txBody>
      </p:sp>
      <p:sp>
        <p:nvSpPr>
          <p:cNvPr id="5" name="Rectangle 4">
            <a:extLst>
              <a:ext uri="{FF2B5EF4-FFF2-40B4-BE49-F238E27FC236}">
                <a16:creationId xmlns:a16="http://schemas.microsoft.com/office/drawing/2014/main" id="{E11FB1C3-9E9D-4A9F-AFB0-F83B71E45D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92AB09A-7F2C-4B55-9A80-A1CA0A34BF4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41562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49</a:t>
            </a:fld>
            <a:endParaRPr lang="en-US" b="0" dirty="0"/>
          </a:p>
        </p:txBody>
      </p:sp>
      <p:sp>
        <p:nvSpPr>
          <p:cNvPr id="5" name="Rectangle 4">
            <a:extLst>
              <a:ext uri="{FF2B5EF4-FFF2-40B4-BE49-F238E27FC236}">
                <a16:creationId xmlns:a16="http://schemas.microsoft.com/office/drawing/2014/main" id="{AE90D2BB-2DE0-4BE8-A17F-BC6B7AD379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DD65F5B-A225-47E0-862A-4A5060D148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27176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Migration between tiers is possible (portal, PowerShell or REST API).</a:t>
            </a:r>
          </a:p>
        </p:txBody>
      </p:sp>
      <p:sp>
        <p:nvSpPr>
          <p:cNvPr id="4" name="Slide Number Placeholder 3"/>
          <p:cNvSpPr>
            <a:spLocks noGrp="1"/>
          </p:cNvSpPr>
          <p:nvPr>
            <p:ph type="sldNum" sz="quarter" idx="10"/>
          </p:nvPr>
        </p:nvSpPr>
        <p:spPr/>
        <p:txBody>
          <a:bodyPr/>
          <a:lstStyle/>
          <a:p>
            <a:fld id="{F0FAFF33-0CAD-4C56-91DF-FC7D8A858738}" type="slidenum">
              <a:rPr lang="en-US" b="0" smtClean="0"/>
              <a:t>5</a:t>
            </a:fld>
            <a:endParaRPr lang="en-US" b="0" dirty="0"/>
          </a:p>
        </p:txBody>
      </p:sp>
      <p:sp>
        <p:nvSpPr>
          <p:cNvPr id="5" name="Rectangle 4">
            <a:extLst>
              <a:ext uri="{FF2B5EF4-FFF2-40B4-BE49-F238E27FC236}">
                <a16:creationId xmlns:a16="http://schemas.microsoft.com/office/drawing/2014/main" id="{82497741-7E2E-4184-B21B-E992A6F11B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6F1D99D-5B9A-4633-835E-F5127C04CF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802575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Review the “Case Study Flow.”</a:t>
            </a:r>
          </a:p>
        </p:txBody>
      </p:sp>
      <p:sp>
        <p:nvSpPr>
          <p:cNvPr id="4" name="Slide Number Placeholder 3"/>
          <p:cNvSpPr>
            <a:spLocks noGrp="1"/>
          </p:cNvSpPr>
          <p:nvPr>
            <p:ph type="sldNum" sz="quarter" idx="10"/>
          </p:nvPr>
        </p:nvSpPr>
        <p:spPr/>
        <p:txBody>
          <a:bodyPr/>
          <a:lstStyle/>
          <a:p>
            <a:fld id="{F0FAFF33-0CAD-4C56-91DF-FC7D8A858738}" type="slidenum">
              <a:rPr lang="en-US" b="0" smtClean="0"/>
              <a:t>50</a:t>
            </a:fld>
            <a:endParaRPr lang="en-US" b="0" dirty="0"/>
          </a:p>
        </p:txBody>
      </p:sp>
      <p:sp>
        <p:nvSpPr>
          <p:cNvPr id="5" name="Rectangle 4">
            <a:extLst>
              <a:ext uri="{FF2B5EF4-FFF2-40B4-BE49-F238E27FC236}">
                <a16:creationId xmlns:a16="http://schemas.microsoft.com/office/drawing/2014/main" id="{A8055277-EF1C-4528-80A1-85F0F3D23C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7972B00-CA86-483C-83AE-FEBD1C9BD8D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875317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Founded in 1954, Adventure Works Cycles has grown from a boutique manufacturer of high-quality bicycles and parts into one of the world’s largest makers of premium race and commuter bicycles. The Adventure Works mission has remained the same: to passionately pursue advanced, innovative technologies that help cyclists of all abilities find more enjoyment in the sport.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51</a:t>
            </a:fld>
            <a:endParaRPr lang="en-US" b="0" dirty="0"/>
          </a:p>
        </p:txBody>
      </p:sp>
      <p:sp>
        <p:nvSpPr>
          <p:cNvPr id="5" name="Rectangle 4">
            <a:extLst>
              <a:ext uri="{FF2B5EF4-FFF2-40B4-BE49-F238E27FC236}">
                <a16:creationId xmlns:a16="http://schemas.microsoft.com/office/drawing/2014/main" id="{CECC1EF2-3061-4433-A5DB-1A016C2F747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77EF3BB-8C45-4692-AA8A-0C3D2B55520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094242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During the global recession of 2009, most of the company’s IT infrastructure was located in the company’s Provo, Utah, headquarters, but Adventure Works also had a sizable third-party colocation datacenter, costing US$30,000 to $40,000 a month, and other servers scattered around the United States.</a:t>
            </a:r>
          </a:p>
        </p:txBody>
      </p:sp>
      <p:sp>
        <p:nvSpPr>
          <p:cNvPr id="4" name="Slide Number Placeholder 3"/>
          <p:cNvSpPr>
            <a:spLocks noGrp="1"/>
          </p:cNvSpPr>
          <p:nvPr>
            <p:ph type="sldNum" sz="quarter" idx="10"/>
          </p:nvPr>
        </p:nvSpPr>
        <p:spPr/>
        <p:txBody>
          <a:bodyPr/>
          <a:lstStyle/>
          <a:p>
            <a:fld id="{F0FAFF33-0CAD-4C56-91DF-FC7D8A858738}" type="slidenum">
              <a:rPr lang="en-US" b="0" smtClean="0"/>
              <a:t>52</a:t>
            </a:fld>
            <a:endParaRPr lang="en-US" b="0" dirty="0"/>
          </a:p>
        </p:txBody>
      </p:sp>
      <p:sp>
        <p:nvSpPr>
          <p:cNvPr id="5" name="Rectangle 4">
            <a:extLst>
              <a:ext uri="{FF2B5EF4-FFF2-40B4-BE49-F238E27FC236}">
                <a16:creationId xmlns:a16="http://schemas.microsoft.com/office/drawing/2014/main" id="{BF16AAF4-ECA4-44BB-ADCB-1F286D48292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0430B78-E479-48BB-B1B0-DFC912C5C0B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507685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Adventure Works Cycles Company manufactures and sells bicycles, bicycle parts, and bicycle accessories under the Adventure Works Cycles and Tailspin brands worldwide.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Adventure Works knows that its datacenters are filled with dozens of smaller web servers and databases that run on underutilized hardware, and it has customer data scattered in multiple places. Faced with the prospect of a very large capital expenditure owing to the fact that the vast majority of their servers are now due for a hardware refresh, Adventure Works is looking for other options that eliminate the costly and high risk hardware refresh cycles.</a:t>
            </a:r>
          </a:p>
        </p:txBody>
      </p:sp>
      <p:sp>
        <p:nvSpPr>
          <p:cNvPr id="4" name="Slide Number Placeholder 3"/>
          <p:cNvSpPr>
            <a:spLocks noGrp="1"/>
          </p:cNvSpPr>
          <p:nvPr>
            <p:ph type="sldNum" sz="quarter" idx="10"/>
          </p:nvPr>
        </p:nvSpPr>
        <p:spPr/>
        <p:txBody>
          <a:bodyPr/>
          <a:lstStyle/>
          <a:p>
            <a:fld id="{F0FAFF33-0CAD-4C56-91DF-FC7D8A858738}" type="slidenum">
              <a:rPr lang="en-US" b="0" smtClean="0"/>
              <a:t>53</a:t>
            </a:fld>
            <a:endParaRPr lang="en-US" b="0" dirty="0"/>
          </a:p>
        </p:txBody>
      </p:sp>
      <p:sp>
        <p:nvSpPr>
          <p:cNvPr id="5" name="Rectangle 4">
            <a:extLst>
              <a:ext uri="{FF2B5EF4-FFF2-40B4-BE49-F238E27FC236}">
                <a16:creationId xmlns:a16="http://schemas.microsoft.com/office/drawing/2014/main" id="{96079381-8AE4-4923-A9D8-F8F597A2452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E7AED02-E410-436C-817F-EA805B2447B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42153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reviewing all of Adventure Works’ web applications, it was determined that there were three archetypical database backed web applications present: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Product Catalog:</a:t>
            </a:r>
            <a:r>
              <a:rPr lang="en-US" sz="1000" dirty="0">
                <a:latin typeface="Arial" panose="020B0604020202020204" pitchFamily="34" charset="0"/>
                <a:ea typeface="Calibri" panose="020F0502020204030204" pitchFamily="34" charset="0"/>
                <a:cs typeface="Times New Roman" panose="02020603050405020304" pitchFamily="18" charset="0"/>
              </a:rPr>
              <a:t> Resellers and consumers in North America, Asia and Europe access the product catalog via a website, the data for which is currently stored in SQL Server. Currently, both web site and database are hosted in its Utah datacenter. The database is 50GB in size, and is not expected to grow past 100GB.  </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Inventory:</a:t>
            </a:r>
            <a:r>
              <a:rPr lang="en-US" sz="1000" dirty="0">
                <a:latin typeface="Arial" panose="020B0604020202020204" pitchFamily="34" charset="0"/>
                <a:ea typeface="Calibri" panose="020F0502020204030204" pitchFamily="34" charset="0"/>
                <a:cs typeface="Times New Roman" panose="02020603050405020304" pitchFamily="18" charset="0"/>
              </a:rPr>
              <a:t> The inventory web application is a mission critical system primarily used by operations running in North America. Currently, both web site and SQL Server database are hosted in its Utah datacenter. This is Adventure Works' largest database at 3 TB in size, but it is not expected to grow beyond 5 TB. </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Departmental:</a:t>
            </a:r>
            <a:r>
              <a:rPr lang="en-US" sz="1000" dirty="0">
                <a:latin typeface="Arial" panose="020B0604020202020204" pitchFamily="34" charset="0"/>
                <a:ea typeface="Calibri" panose="020F0502020204030204" pitchFamily="34" charset="0"/>
                <a:cs typeface="Times New Roman" panose="02020603050405020304" pitchFamily="18" charset="0"/>
              </a:rPr>
              <a:t> These web applications support the regional offices only. Both web site and database are hosted in the Utah data center. While individually these have web applications have low demands and data sizes in the 500MB-1GB range, Adventure Works has 100’s of SQL Server databases supporting the numerous web apps, and fully expects new databases to be created to support departmental efforts.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Most of Adventure Works developers are already trained in Microsoft tools as all of Adventure Works' web applications and services are built using .NET. Additionally, they have already deployed Active Directory and are currently using a replicated directory in support of departments within each regional office.</a:t>
            </a:r>
          </a:p>
        </p:txBody>
      </p:sp>
      <p:sp>
        <p:nvSpPr>
          <p:cNvPr id="4" name="Slide Number Placeholder 3"/>
          <p:cNvSpPr>
            <a:spLocks noGrp="1"/>
          </p:cNvSpPr>
          <p:nvPr>
            <p:ph type="sldNum" sz="quarter" idx="10"/>
          </p:nvPr>
        </p:nvSpPr>
        <p:spPr/>
        <p:txBody>
          <a:bodyPr/>
          <a:lstStyle/>
          <a:p>
            <a:fld id="{F0FAFF33-0CAD-4C56-91DF-FC7D8A858738}" type="slidenum">
              <a:rPr lang="en-US" b="0" smtClean="0"/>
              <a:t>54</a:t>
            </a:fld>
            <a:endParaRPr lang="en-US" b="0" dirty="0"/>
          </a:p>
        </p:txBody>
      </p:sp>
      <p:sp>
        <p:nvSpPr>
          <p:cNvPr id="5" name="Rectangle 4">
            <a:extLst>
              <a:ext uri="{FF2B5EF4-FFF2-40B4-BE49-F238E27FC236}">
                <a16:creationId xmlns:a16="http://schemas.microsoft.com/office/drawing/2014/main" id="{A5C67E8F-25BA-4A0F-A0BB-F0092B4515C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8C87DAF-1AE7-4067-AD80-8A0351DD69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14247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Not only are all the servers expensive to acquire and maintain, but scaling the infrastructure takes significant time. “During and after a high-profile race, there’s a great deal of interest in our product, and our websites receive a lot of hits,” says Hayley Leigh, Manager of Solution Development for Adventure Works Cycles. “It is difficult to scale our web hosting environment fast enough, and consumers and resellers could experience slow response times and even downtime.” Another challenge: Adventure Works conducts weekly server hardware maintenance, which causes downtime for some of its global offices.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Adventure Works wants to move many consumer-facing websites, enterprise databases, and enterprise web services to Azure. “By using Microsoft global datacenters, we’re able to move infrastructure for key applications and websites closer to the people who use them,” Leigh says. A big problem for Adventure Works is resellers and consumers in Japan and China have to use applications that run in a Utah datacenter, and because of the distance, encounter performance problems. Adventure Works would like to resolve this without the difficulty, expense and time requirements incurred by setting up infrastructure on the other side of the world using Adventure Works-owned servers.</a:t>
            </a:r>
          </a:p>
        </p:txBody>
      </p:sp>
      <p:sp>
        <p:nvSpPr>
          <p:cNvPr id="4" name="Slide Number Placeholder 3"/>
          <p:cNvSpPr>
            <a:spLocks noGrp="1"/>
          </p:cNvSpPr>
          <p:nvPr>
            <p:ph type="sldNum" sz="quarter" idx="10"/>
          </p:nvPr>
        </p:nvSpPr>
        <p:spPr/>
        <p:txBody>
          <a:bodyPr/>
          <a:lstStyle/>
          <a:p>
            <a:fld id="{F0FAFF33-0CAD-4C56-91DF-FC7D8A858738}" type="slidenum">
              <a:rPr lang="en-US" b="0" smtClean="0"/>
              <a:t>55</a:t>
            </a:fld>
            <a:endParaRPr lang="en-US" b="0" dirty="0"/>
          </a:p>
        </p:txBody>
      </p:sp>
      <p:sp>
        <p:nvSpPr>
          <p:cNvPr id="5" name="Rectangle 4">
            <a:extLst>
              <a:ext uri="{FF2B5EF4-FFF2-40B4-BE49-F238E27FC236}">
                <a16:creationId xmlns:a16="http://schemas.microsoft.com/office/drawing/2014/main" id="{018436FF-B1D0-449C-A30A-B469EDF13EA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4A29898-EBD4-4457-BE16-3C63554E7EF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498350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56</a:t>
            </a:fld>
            <a:endParaRPr lang="en-US" b="0" dirty="0"/>
          </a:p>
        </p:txBody>
      </p:sp>
      <p:sp>
        <p:nvSpPr>
          <p:cNvPr id="5" name="Rectangle 4">
            <a:extLst>
              <a:ext uri="{FF2B5EF4-FFF2-40B4-BE49-F238E27FC236}">
                <a16:creationId xmlns:a16="http://schemas.microsoft.com/office/drawing/2014/main" id="{4F7D9E37-6ACB-4235-BE88-4ECB2C28F50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EFEE674-E2A2-41EB-8BCC-45EEF08A84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811359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57</a:t>
            </a:fld>
            <a:endParaRPr lang="en-US" b="0" dirty="0"/>
          </a:p>
        </p:txBody>
      </p:sp>
      <p:sp>
        <p:nvSpPr>
          <p:cNvPr id="5" name="Rectangle 4">
            <a:extLst>
              <a:ext uri="{FF2B5EF4-FFF2-40B4-BE49-F238E27FC236}">
                <a16:creationId xmlns:a16="http://schemas.microsoft.com/office/drawing/2014/main" id="{37CAFB53-E984-4361-A445-CB4824F05D9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FE06922-1E01-4216-AEEE-60A3808CB55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6705504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58</a:t>
            </a:fld>
            <a:endParaRPr lang="en-US" b="0" dirty="0"/>
          </a:p>
        </p:txBody>
      </p:sp>
      <p:sp>
        <p:nvSpPr>
          <p:cNvPr id="5" name="Rectangle 4">
            <a:extLst>
              <a:ext uri="{FF2B5EF4-FFF2-40B4-BE49-F238E27FC236}">
                <a16:creationId xmlns:a16="http://schemas.microsoft.com/office/drawing/2014/main" id="{732C4A70-4584-4337-87DB-928BC07C48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6622C16-3F2A-4F8A-BA9E-63F8234802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195534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59</a:t>
            </a:fld>
            <a:endParaRPr lang="en-US" b="0" dirty="0"/>
          </a:p>
        </p:txBody>
      </p:sp>
      <p:sp>
        <p:nvSpPr>
          <p:cNvPr id="5" name="Rectangle 4">
            <a:extLst>
              <a:ext uri="{FF2B5EF4-FFF2-40B4-BE49-F238E27FC236}">
                <a16:creationId xmlns:a16="http://schemas.microsoft.com/office/drawing/2014/main" id="{938021DC-7ED7-4FAC-85A3-C1350B4006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85CEBB4-A226-412D-9BFE-B456E0DF9B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010509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6</a:t>
            </a:fld>
            <a:endParaRPr lang="en-US" b="0" dirty="0"/>
          </a:p>
        </p:txBody>
      </p:sp>
      <p:sp>
        <p:nvSpPr>
          <p:cNvPr id="5" name="Rectangle 4">
            <a:extLst>
              <a:ext uri="{FF2B5EF4-FFF2-40B4-BE49-F238E27FC236}">
                <a16:creationId xmlns:a16="http://schemas.microsoft.com/office/drawing/2014/main" id="{31FB997E-B72D-4CEA-905F-9A484DCF5B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D264AC7-B209-4784-A646-EEAEF76984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338624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60</a:t>
            </a:fld>
            <a:endParaRPr lang="en-US" b="0" dirty="0"/>
          </a:p>
        </p:txBody>
      </p:sp>
      <p:sp>
        <p:nvSpPr>
          <p:cNvPr id="5" name="Rectangle 4">
            <a:extLst>
              <a:ext uri="{FF2B5EF4-FFF2-40B4-BE49-F238E27FC236}">
                <a16:creationId xmlns:a16="http://schemas.microsoft.com/office/drawing/2014/main" id="{5DB42B52-8F99-4CA3-9C82-8B170CE4178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7C1478C-C52B-404E-B887-F7BFECFEE7A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47970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61</a:t>
            </a:fld>
            <a:endParaRPr lang="en-US" b="0" dirty="0"/>
          </a:p>
        </p:txBody>
      </p:sp>
      <p:sp>
        <p:nvSpPr>
          <p:cNvPr id="5" name="Rectangle 4">
            <a:extLst>
              <a:ext uri="{FF2B5EF4-FFF2-40B4-BE49-F238E27FC236}">
                <a16:creationId xmlns:a16="http://schemas.microsoft.com/office/drawing/2014/main" id="{84539EAD-C8A6-4FE9-A3E8-2176F43B6B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428F752-15E5-427D-ACF8-20C537D307B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902549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62</a:t>
            </a:fld>
            <a:endParaRPr lang="en-US" b="0" dirty="0"/>
          </a:p>
        </p:txBody>
      </p:sp>
      <p:sp>
        <p:nvSpPr>
          <p:cNvPr id="5" name="Rectangle 4">
            <a:extLst>
              <a:ext uri="{FF2B5EF4-FFF2-40B4-BE49-F238E27FC236}">
                <a16:creationId xmlns:a16="http://schemas.microsoft.com/office/drawing/2014/main" id="{70DA3C9B-2C62-4FBD-9E97-ABC7FC5DD5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E495843-FEC5-4C56-84F6-2A0A023CBE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69652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63</a:t>
            </a:fld>
            <a:endParaRPr lang="en-US" b="0" dirty="0"/>
          </a:p>
        </p:txBody>
      </p:sp>
      <p:sp>
        <p:nvSpPr>
          <p:cNvPr id="5" name="Rectangle 4">
            <a:extLst>
              <a:ext uri="{FF2B5EF4-FFF2-40B4-BE49-F238E27FC236}">
                <a16:creationId xmlns:a16="http://schemas.microsoft.com/office/drawing/2014/main" id="{6BF6F25B-D5B8-4CBD-9DF5-C52C038EF7C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0CA65C8-4E9E-4229-B6F4-168AA269DD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32660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Hayley Leigh, Manager of Solution Development for Adventure Works Cycles.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primary audience is the business decision makers and technology decision makers. From the case study scenario, this would include the Manager of Solution Development. Usually we talk to the Infrastructure Managers who report into the CIO’s, or to application sponsors (like a VP LOB, CMO) or to those that represent the Business Unit IT or developers that report into application sponsors.</a:t>
            </a:r>
          </a:p>
        </p:txBody>
      </p:sp>
      <p:sp>
        <p:nvSpPr>
          <p:cNvPr id="4" name="Slide Number Placeholder 3"/>
          <p:cNvSpPr>
            <a:spLocks noGrp="1"/>
          </p:cNvSpPr>
          <p:nvPr>
            <p:ph type="sldNum" sz="quarter" idx="10"/>
          </p:nvPr>
        </p:nvSpPr>
        <p:spPr/>
        <p:txBody>
          <a:bodyPr/>
          <a:lstStyle/>
          <a:p>
            <a:fld id="{F0FAFF33-0CAD-4C56-91DF-FC7D8A858738}" type="slidenum">
              <a:rPr lang="en-US" b="0" smtClean="0"/>
              <a:t>64</a:t>
            </a:fld>
            <a:endParaRPr lang="en-US" b="0" dirty="0"/>
          </a:p>
        </p:txBody>
      </p:sp>
      <p:sp>
        <p:nvSpPr>
          <p:cNvPr id="5" name="Rectangle 4">
            <a:extLst>
              <a:ext uri="{FF2B5EF4-FFF2-40B4-BE49-F238E27FC236}">
                <a16:creationId xmlns:a16="http://schemas.microsoft.com/office/drawing/2014/main" id="{7AF492D7-8AC8-46F2-B786-7DAAA6674C9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6ACEA0A-4376-43D4-8A2B-65E6122652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09938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PoC scenario would be to address the latency issue faced by resellers around the world that currently rely on to access the Utah datacenter. The PoC would address showing how by using Azure Traffic Manager along with Azure Web Sites in multiple regions, one can ensure that these users are always being routed to the Web Site that is “closest” to them in terms of minimizing network latency. The PoC could demonstrate this by provisioning a representative portion of the Product Catalog web application in an Azure Website, along with the storage required for it (e.g., Blob Storage, Table Storage and SQL Database) in the West US region, and then also provisioning the same infrastructure in the Japan West region. Traffic Manager would then be configured to route traffic using the Performance load balancing method.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complete the PoC, either Adventure Works staff or resellers located near each region could be asked to visit the PoC reseller web site, measure their experience (e.g., page load times, time to first paint, etc.) and report on the perceived performance (e.g., does it feel more responsive than the current site?).</a:t>
            </a:r>
          </a:p>
        </p:txBody>
      </p:sp>
      <p:sp>
        <p:nvSpPr>
          <p:cNvPr id="4" name="Slide Number Placeholder 3"/>
          <p:cNvSpPr>
            <a:spLocks noGrp="1"/>
          </p:cNvSpPr>
          <p:nvPr>
            <p:ph type="sldNum" sz="quarter" idx="10"/>
          </p:nvPr>
        </p:nvSpPr>
        <p:spPr/>
        <p:txBody>
          <a:bodyPr/>
          <a:lstStyle/>
          <a:p>
            <a:fld id="{F0FAFF33-0CAD-4C56-91DF-FC7D8A858738}" type="slidenum">
              <a:rPr lang="en-US" b="0" smtClean="0"/>
              <a:t>65</a:t>
            </a:fld>
            <a:endParaRPr lang="en-US" b="0" dirty="0"/>
          </a:p>
        </p:txBody>
      </p:sp>
      <p:sp>
        <p:nvSpPr>
          <p:cNvPr id="5" name="Rectangle 4">
            <a:extLst>
              <a:ext uri="{FF2B5EF4-FFF2-40B4-BE49-F238E27FC236}">
                <a16:creationId xmlns:a16="http://schemas.microsoft.com/office/drawing/2014/main" id="{4F83C962-2EAA-417E-B31C-E9362B837B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65ED190-6ACF-4E47-8071-32B6DDBE29F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458060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On the database side, the PoC should be augmented to use the SQL Database Premium tier. The PoC would address showing using SQL Database Premium along with Azure Web Sites in multiple regions, whereby one configures SQL Database Premium to provide Active Geo-Replication across two regions (West US and Japan West as examples). SQL Database Premium could be configured with the primary in the West US Region, and a readable replica available in the Japan West Region.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By approaching it this way, the PoC could explore the benefits of accessing read-only data from the database nearest the Web Site, while reserving data modifications operations for the active primary database instance.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complete the PoC, Adventure Works could simulate a regional failure and switch to using the SQL Database in the Japan West region as the active primary. They could go one step further and stop the Web Sites in the West US region and thereby simulate a complete regional failure of the West US region. By having Traffic Manager in place, all traffic would flow to the Japan West Region, and the active database would be in that region as well.  </a:t>
            </a:r>
          </a:p>
        </p:txBody>
      </p:sp>
      <p:sp>
        <p:nvSpPr>
          <p:cNvPr id="4" name="Slide Number Placeholder 3"/>
          <p:cNvSpPr>
            <a:spLocks noGrp="1"/>
          </p:cNvSpPr>
          <p:nvPr>
            <p:ph type="sldNum" sz="quarter" idx="10"/>
          </p:nvPr>
        </p:nvSpPr>
        <p:spPr/>
        <p:txBody>
          <a:bodyPr/>
          <a:lstStyle/>
          <a:p>
            <a:fld id="{F0FAFF33-0CAD-4C56-91DF-FC7D8A858738}" type="slidenum">
              <a:rPr lang="en-US" b="0" smtClean="0"/>
              <a:t>66</a:t>
            </a:fld>
            <a:endParaRPr lang="en-US" b="0" dirty="0"/>
          </a:p>
        </p:txBody>
      </p:sp>
      <p:sp>
        <p:nvSpPr>
          <p:cNvPr id="5" name="Rectangle 4">
            <a:extLst>
              <a:ext uri="{FF2B5EF4-FFF2-40B4-BE49-F238E27FC236}">
                <a16:creationId xmlns:a16="http://schemas.microsoft.com/office/drawing/2014/main" id="{10835BE3-441B-4981-B89E-07B59BBF8A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5C7B880-2A72-464F-B530-9691DF53CA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682186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By integrating Microsoft cloud solutions into its datacenter strategy, Adventure Works Cycles has been able to reduce IT costs by more than $300,000 a year while gaining greater datacenter scalability and datacenter agility. The IT team can respond to server requests in hours instead of months and “turn off” servers when they are no longer needed.</a:t>
            </a:r>
          </a:p>
        </p:txBody>
      </p:sp>
      <p:sp>
        <p:nvSpPr>
          <p:cNvPr id="4" name="Slide Number Placeholder 3"/>
          <p:cNvSpPr>
            <a:spLocks noGrp="1"/>
          </p:cNvSpPr>
          <p:nvPr>
            <p:ph type="sldNum" sz="quarter" idx="10"/>
          </p:nvPr>
        </p:nvSpPr>
        <p:spPr/>
        <p:txBody>
          <a:bodyPr/>
          <a:lstStyle/>
          <a:p>
            <a:fld id="{F0FAFF33-0CAD-4C56-91DF-FC7D8A858738}" type="slidenum">
              <a:rPr lang="en-US" b="0" smtClean="0"/>
              <a:t>67</a:t>
            </a:fld>
            <a:endParaRPr lang="en-US" b="0" dirty="0"/>
          </a:p>
        </p:txBody>
      </p:sp>
      <p:sp>
        <p:nvSpPr>
          <p:cNvPr id="5" name="Rectangle 4">
            <a:extLst>
              <a:ext uri="{FF2B5EF4-FFF2-40B4-BE49-F238E27FC236}">
                <a16:creationId xmlns:a16="http://schemas.microsoft.com/office/drawing/2014/main" id="{A0E7A786-F116-46F4-A9AF-E325AC53B9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1DC5953-7ADD-46FA-B375-F2EB7E0CDB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30342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With servers running in Microsoft datacenters around the world, Adventure Works can provide better application performance and availability to offices and customers that are located far from the company’s California datacenter.</a:t>
            </a:r>
          </a:p>
        </p:txBody>
      </p:sp>
      <p:sp>
        <p:nvSpPr>
          <p:cNvPr id="4" name="Slide Number Placeholder 3"/>
          <p:cNvSpPr>
            <a:spLocks noGrp="1"/>
          </p:cNvSpPr>
          <p:nvPr>
            <p:ph type="sldNum" sz="quarter" idx="10"/>
          </p:nvPr>
        </p:nvSpPr>
        <p:spPr/>
        <p:txBody>
          <a:bodyPr/>
          <a:lstStyle/>
          <a:p>
            <a:fld id="{F0FAFF33-0CAD-4C56-91DF-FC7D8A858738}" type="slidenum">
              <a:rPr lang="en-US" b="0" smtClean="0"/>
              <a:t>68</a:t>
            </a:fld>
            <a:endParaRPr lang="en-US" b="0" dirty="0"/>
          </a:p>
        </p:txBody>
      </p:sp>
      <p:sp>
        <p:nvSpPr>
          <p:cNvPr id="5" name="Rectangle 4">
            <a:extLst>
              <a:ext uri="{FF2B5EF4-FFF2-40B4-BE49-F238E27FC236}">
                <a16:creationId xmlns:a16="http://schemas.microsoft.com/office/drawing/2014/main" id="{D5511DA8-8A89-4CA9-BC81-27D9B6AFFF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C3C927A-48AB-452A-BE1C-CC548426D3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4091571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Improve Scalability and Agility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Adventure Works has gained a level of IT scalability and agility that it never before had.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Cowles’s team can respond much faster to requests for IT resources. “With Azure, we can respond to business requests in hours versus the months that it took before,” Cowles says. “It’s especially valuable in responding to requests in non-US regions, because it’s difficult to set up infrastructure in Carlsbad and provide remote access to those applications.”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Enhance Performance and Availability of Core Business Systems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Since moving important pieces of its infrastructure to Azure, Adventure Works has enjoyed higher overall availability of critical applications and web properties. “With Azure, we no longer have maintenance-related downtime that negatively affects our business around the world,” Cowles says.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By migrating its business-to-business website to Microsoft Azure, Adventure Works will eliminate the cost of that on-premises infrastructure and also realize reliability and performance gains. “It’s a lot easier to load-balance virtual machines in Azure than physical servers in our datacenter,” Cowles says. “We can also mitigate the impact of server security updates. By moving the B2B infrastructure to Azure, we can apply updates only to the regional servers that need them without affecting uptime in all of our offices.”</a:t>
            </a:r>
          </a:p>
        </p:txBody>
      </p:sp>
      <p:sp>
        <p:nvSpPr>
          <p:cNvPr id="4" name="Slide Number Placeholder 3"/>
          <p:cNvSpPr>
            <a:spLocks noGrp="1"/>
          </p:cNvSpPr>
          <p:nvPr>
            <p:ph type="sldNum" sz="quarter" idx="10"/>
          </p:nvPr>
        </p:nvSpPr>
        <p:spPr/>
        <p:txBody>
          <a:bodyPr/>
          <a:lstStyle/>
          <a:p>
            <a:fld id="{F0FAFF33-0CAD-4C56-91DF-FC7D8A858738}" type="slidenum">
              <a:rPr lang="en-US" b="0" smtClean="0"/>
              <a:t>69</a:t>
            </a:fld>
            <a:endParaRPr lang="en-US" b="0" dirty="0"/>
          </a:p>
        </p:txBody>
      </p:sp>
      <p:sp>
        <p:nvSpPr>
          <p:cNvPr id="5" name="Rectangle 4">
            <a:extLst>
              <a:ext uri="{FF2B5EF4-FFF2-40B4-BE49-F238E27FC236}">
                <a16:creationId xmlns:a16="http://schemas.microsoft.com/office/drawing/2014/main" id="{066D7C8F-5768-4309-A6B4-000AA0B9B2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42B8561-31BD-4438-81FF-832DFA5569A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15133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a:t>
            </a:fld>
            <a:endParaRPr lang="en-US" b="0" dirty="0"/>
          </a:p>
        </p:txBody>
      </p:sp>
      <p:sp>
        <p:nvSpPr>
          <p:cNvPr id="5" name="Rectangle 4">
            <a:extLst>
              <a:ext uri="{FF2B5EF4-FFF2-40B4-BE49-F238E27FC236}">
                <a16:creationId xmlns:a16="http://schemas.microsoft.com/office/drawing/2014/main" id="{6DBD774A-FFDB-43C8-B8B5-C95530DC63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83BE49A-F8A6-49B6-91F7-C43E34DACA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2908424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70</a:t>
            </a:fld>
            <a:endParaRPr lang="en-US" b="0" dirty="0"/>
          </a:p>
        </p:txBody>
      </p:sp>
      <p:sp>
        <p:nvSpPr>
          <p:cNvPr id="5" name="Rectangle 4">
            <a:extLst>
              <a:ext uri="{FF2B5EF4-FFF2-40B4-BE49-F238E27FC236}">
                <a16:creationId xmlns:a16="http://schemas.microsoft.com/office/drawing/2014/main" id="{697F9AA9-A40C-4F37-98F9-19E0AAC4B4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FFC6C5-C084-4AC1-9897-1E0F8C1E1F5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92024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a CosmosDB Database Instance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Validating the REST API</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Cleanup Subscription</a:t>
            </a:r>
          </a:p>
        </p:txBody>
      </p:sp>
      <p:sp>
        <p:nvSpPr>
          <p:cNvPr id="4" name="Slide Number Placeholder 3"/>
          <p:cNvSpPr>
            <a:spLocks noGrp="1"/>
          </p:cNvSpPr>
          <p:nvPr>
            <p:ph type="sldNum" sz="quarter" idx="10"/>
          </p:nvPr>
        </p:nvSpPr>
        <p:spPr/>
        <p:txBody>
          <a:bodyPr/>
          <a:lstStyle/>
          <a:p>
            <a:fld id="{F0FAFF33-0CAD-4C56-91DF-FC7D8A858738}" type="slidenum">
              <a:rPr lang="en-US" b="0" smtClean="0"/>
              <a:t>71</a:t>
            </a:fld>
            <a:endParaRPr lang="en-US" b="0" dirty="0"/>
          </a:p>
        </p:txBody>
      </p:sp>
      <p:sp>
        <p:nvSpPr>
          <p:cNvPr id="5" name="Rectangle 4">
            <a:extLst>
              <a:ext uri="{FF2B5EF4-FFF2-40B4-BE49-F238E27FC236}">
                <a16:creationId xmlns:a16="http://schemas.microsoft.com/office/drawing/2014/main" id="{4EC36997-F20E-4E1F-A544-57E4E49055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CC707E8-1D57-4573-B667-3722C017B4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17237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F0FAFF33-0CAD-4C56-91DF-FC7D8A858738}" type="slidenum">
              <a:rPr lang="en-US" b="0" smtClean="0"/>
              <a:t>72</a:t>
            </a:fld>
            <a:endParaRPr lang="en-US" b="0" dirty="0"/>
          </a:p>
        </p:txBody>
      </p:sp>
      <p:sp>
        <p:nvSpPr>
          <p:cNvPr id="5" name="Rectangle 4">
            <a:extLst>
              <a:ext uri="{FF2B5EF4-FFF2-40B4-BE49-F238E27FC236}">
                <a16:creationId xmlns:a16="http://schemas.microsoft.com/office/drawing/2014/main" id="{F89DD65E-870D-45B2-8D26-77CA656263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6275AFC-3F36-4F4A-BEC7-78DEE24021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8185857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could you use multiple Cosmos DB APIs with the same database?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Solutions could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Integrating MongoDB API with an existing service that expects MongoDB.</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Using DocumentDB API with an applications that was already written for DocumentDB:</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indent="-171450">
              <a:lnSpc>
                <a:spcPct val="115000"/>
              </a:lnSpc>
              <a:spcAft>
                <a:spcPts val="995"/>
              </a:spcAft>
              <a:buFont typeface="Courier New" panose="02070309020205020404" pitchFamily="49" charset="0"/>
              <a:buChar char="o"/>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Same for Storage Tables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Using the Graph API and DocumentDB API together to perform graph traversals and CRUD on the same data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73</a:t>
            </a:fld>
            <a:endParaRPr lang="en-US" b="0" dirty="0"/>
          </a:p>
        </p:txBody>
      </p:sp>
      <p:sp>
        <p:nvSpPr>
          <p:cNvPr id="5" name="Rectangle 4">
            <a:extLst>
              <a:ext uri="{FF2B5EF4-FFF2-40B4-BE49-F238E27FC236}">
                <a16:creationId xmlns:a16="http://schemas.microsoft.com/office/drawing/2014/main" id="{5E567EDB-EA86-4B29-B206-48A6B45EB69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81E457C-61A6-40FF-8818-4E19CA545F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55694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are some of the advantages of using the Azure SQL Database service over SQL Server in a Windows or Linux VM?</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Answers could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Automatic geo-replication without the need to setup SQL Server AlwaysOn</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 database support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74</a:t>
            </a:fld>
            <a:endParaRPr lang="en-US" b="0" dirty="0"/>
          </a:p>
        </p:txBody>
      </p:sp>
      <p:sp>
        <p:nvSpPr>
          <p:cNvPr id="5" name="Rectangle 4">
            <a:extLst>
              <a:ext uri="{FF2B5EF4-FFF2-40B4-BE49-F238E27FC236}">
                <a16:creationId xmlns:a16="http://schemas.microsoft.com/office/drawing/2014/main" id="{29C20CA0-BCDD-4627-8C4C-701E69ED0D6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AB23C7-45D5-434B-9EC6-B96CE714CC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37558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High compatibility with existing database systems.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Supports current major version and previous two major versions.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Both of the managed database services in Azure share a common set of features: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Built-in high availability with no additional cost.</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Predictable performance, using inclusive pay-as-you-go pricing.</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Scale on the fly within seconds.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Secured to protect sensitive data at-rest and in-motion.</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Automatic backups and point-in-time-restore for up to 35 days.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Enterprise-grade security and compliance.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endPar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8</a:t>
            </a:fld>
            <a:endParaRPr lang="en-US" b="0" dirty="0"/>
          </a:p>
        </p:txBody>
      </p:sp>
      <p:sp>
        <p:nvSpPr>
          <p:cNvPr id="5" name="Rectangle 4">
            <a:extLst>
              <a:ext uri="{FF2B5EF4-FFF2-40B4-BE49-F238E27FC236}">
                <a16:creationId xmlns:a16="http://schemas.microsoft.com/office/drawing/2014/main" id="{C2275EEA-D3C9-473C-8FD0-7D475D95A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43513DD-A6E3-4D0F-BF7E-B5631F3D00C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73082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Answers will wildly vary.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Some organizations keep cool data on-premise since the existing servers are a sunk cost and keep warm data in Azure on geo-replicated instances that are closer to field offices.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Some organizations do the opposite and run Azure SQL Database at the lowest possible performance levels to save money on cool data stored in the cloud.</a:t>
            </a:r>
          </a:p>
        </p:txBody>
      </p:sp>
      <p:sp>
        <p:nvSpPr>
          <p:cNvPr id="4" name="Slide Number Placeholder 3"/>
          <p:cNvSpPr>
            <a:spLocks noGrp="1"/>
          </p:cNvSpPr>
          <p:nvPr>
            <p:ph type="sldNum" sz="quarter" idx="10"/>
          </p:nvPr>
        </p:nvSpPr>
        <p:spPr/>
        <p:txBody>
          <a:bodyPr/>
          <a:lstStyle/>
          <a:p>
            <a:fld id="{F0FAFF33-0CAD-4C56-91DF-FC7D8A858738}" type="slidenum">
              <a:rPr lang="en-US" b="0" smtClean="0"/>
              <a:t>9</a:t>
            </a:fld>
            <a:endParaRPr lang="en-US" b="0" dirty="0"/>
          </a:p>
        </p:txBody>
      </p:sp>
      <p:sp>
        <p:nvSpPr>
          <p:cNvPr id="5" name="Rectangle 4">
            <a:extLst>
              <a:ext uri="{FF2B5EF4-FFF2-40B4-BE49-F238E27FC236}">
                <a16:creationId xmlns:a16="http://schemas.microsoft.com/office/drawing/2014/main" id="{87544AB3-4C31-4F5A-9C9A-A9684224A9C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5A4314D-D576-4564-8C10-ED92D81CE2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6544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27617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468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34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7151-AFD6-46CB-92CE-47A24977AAD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89B3471-AC63-4478-8825-079B32AA0DA0}"/>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071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167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02345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6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85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592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13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092975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663677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780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0.xml"/><Relationship Id="rId16" Type="http://schemas.openxmlformats.org/officeDocument/2006/relationships/image" Target="../media/image40.svg"/><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svg"/><Relationship Id="rId3" Type="http://schemas.openxmlformats.org/officeDocument/2006/relationships/diagramData" Target="../diagrams/data3.xml"/><Relationship Id="rId21" Type="http://schemas.openxmlformats.org/officeDocument/2006/relationships/image" Target="../media/image53.png"/><Relationship Id="rId7" Type="http://schemas.microsoft.com/office/2007/relationships/diagramDrawing" Target="../diagrams/drawing3.xml"/><Relationship Id="rId12" Type="http://schemas.openxmlformats.org/officeDocument/2006/relationships/image" Target="../media/image18.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36.xml"/><Relationship Id="rId16" Type="http://schemas.openxmlformats.org/officeDocument/2006/relationships/image" Target="../media/image48.png"/><Relationship Id="rId20" Type="http://schemas.openxmlformats.org/officeDocument/2006/relationships/image" Target="../media/image52.sv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15.jpeg"/><Relationship Id="rId24" Type="http://schemas.openxmlformats.org/officeDocument/2006/relationships/image" Target="../media/image56.svg"/><Relationship Id="rId5" Type="http://schemas.openxmlformats.org/officeDocument/2006/relationships/diagramQuickStyle" Target="../diagrams/quickStyle3.xml"/><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4.png"/><Relationship Id="rId19" Type="http://schemas.openxmlformats.org/officeDocument/2006/relationships/image" Target="../media/image51.png"/><Relationship Id="rId4" Type="http://schemas.openxmlformats.org/officeDocument/2006/relationships/diagramLayout" Target="../diagrams/layout3.xml"/><Relationship Id="rId9" Type="http://schemas.openxmlformats.org/officeDocument/2006/relationships/image" Target="../media/image42.png"/><Relationship Id="rId14" Type="http://schemas.openxmlformats.org/officeDocument/2006/relationships/image" Target="../media/image46.svg"/><Relationship Id="rId22" Type="http://schemas.openxmlformats.org/officeDocument/2006/relationships/image" Target="../media/image54.svg"/></Relationships>
</file>

<file path=ppt/slides/_rels/slide3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svg"/><Relationship Id="rId20" Type="http://schemas.openxmlformats.org/officeDocument/2006/relationships/image" Target="../media/image76.svg"/><Relationship Id="rId1" Type="http://schemas.openxmlformats.org/officeDocument/2006/relationships/slideLayout" Target="../slideLayouts/slideLayout6.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19" Type="http://schemas.openxmlformats.org/officeDocument/2006/relationships/image" Target="../media/image75.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26" Type="http://schemas.openxmlformats.org/officeDocument/2006/relationships/image" Target="../media/image100.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notesSlide" Target="../notesSlides/notesSlide40.xml"/><Relationship Id="rId16" Type="http://schemas.openxmlformats.org/officeDocument/2006/relationships/image" Target="../media/image90.svg"/><Relationship Id="rId20" Type="http://schemas.openxmlformats.org/officeDocument/2006/relationships/image" Target="../media/image94.svg"/><Relationship Id="rId29" Type="http://schemas.openxmlformats.org/officeDocument/2006/relationships/image" Target="../media/image103.svg"/><Relationship Id="rId1" Type="http://schemas.openxmlformats.org/officeDocument/2006/relationships/slideLayout" Target="../slideLayouts/slideLayout6.xml"/><Relationship Id="rId6" Type="http://schemas.openxmlformats.org/officeDocument/2006/relationships/image" Target="../media/image80.sv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96.png"/><Relationship Id="rId27" Type="http://schemas.openxmlformats.org/officeDocument/2006/relationships/image" Target="../media/image10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6.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6.emf"/><Relationship Id="rId4" Type="http://schemas.openxmlformats.org/officeDocument/2006/relationships/image" Target="../media/image11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E057-204F-4C24-8D9E-978E012044B5}"/>
              </a:ext>
            </a:extLst>
          </p:cNvPr>
          <p:cNvSpPr>
            <a:spLocks noGrp="1"/>
          </p:cNvSpPr>
          <p:nvPr>
            <p:ph type="ctrTitle" sz="quarter"/>
          </p:nvPr>
        </p:nvSpPr>
        <p:spPr>
          <a:xfrm>
            <a:off x="3200400" y="1828800"/>
            <a:ext cx="5732417" cy="1016000"/>
          </a:xfrm>
        </p:spPr>
        <p:txBody>
          <a:bodyPr/>
          <a:lstStyle/>
          <a:p>
            <a:r>
              <a:rPr lang="en-US" dirty="0"/>
              <a:t>Module 7</a:t>
            </a:r>
          </a:p>
        </p:txBody>
      </p:sp>
      <p:sp>
        <p:nvSpPr>
          <p:cNvPr id="3" name="Subtitle 2">
            <a:extLst>
              <a:ext uri="{FF2B5EF4-FFF2-40B4-BE49-F238E27FC236}">
                <a16:creationId xmlns:a16="http://schemas.microsoft.com/office/drawing/2014/main" id="{C7234F45-16E2-4B26-94C0-EE14082BA18C}"/>
              </a:ext>
            </a:extLst>
          </p:cNvPr>
          <p:cNvSpPr>
            <a:spLocks noGrp="1"/>
          </p:cNvSpPr>
          <p:nvPr>
            <p:ph type="subTitle" sz="quarter" idx="1"/>
          </p:nvPr>
        </p:nvSpPr>
        <p:spPr/>
        <p:txBody>
          <a:bodyPr/>
          <a:lstStyle/>
          <a:p>
            <a:r>
              <a:rPr lang="en-US" dirty="0"/>
              <a:t>Comparing Database Options </a:t>
            </a:r>
            <a:br>
              <a:rPr lang="en-US" dirty="0"/>
            </a:br>
            <a:r>
              <a:rPr lang="en-US" dirty="0"/>
              <a:t>in Azure
</a:t>
            </a:r>
          </a:p>
        </p:txBody>
      </p:sp>
    </p:spTree>
    <p:extLst>
      <p:ext uri="{BB962C8B-B14F-4D97-AF65-F5344CB8AC3E}">
        <p14:creationId xmlns:p14="http://schemas.microsoft.com/office/powerpoint/2010/main" val="2772763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0B19-0186-457B-85DB-DF03BAE9485F}"/>
              </a:ext>
            </a:extLst>
          </p:cNvPr>
          <p:cNvSpPr>
            <a:spLocks noGrp="1"/>
          </p:cNvSpPr>
          <p:nvPr>
            <p:ph type="title"/>
          </p:nvPr>
        </p:nvSpPr>
        <p:spPr/>
        <p:txBody>
          <a:bodyPr/>
          <a:lstStyle/>
          <a:p>
            <a:r>
              <a:rPr lang="en-US" dirty="0"/>
              <a:t>Lesson 2: NoSQL Services</a:t>
            </a:r>
          </a:p>
        </p:txBody>
      </p:sp>
      <p:sp>
        <p:nvSpPr>
          <p:cNvPr id="3" name="Text Placeholder 2">
            <a:extLst>
              <a:ext uri="{FF2B5EF4-FFF2-40B4-BE49-F238E27FC236}">
                <a16:creationId xmlns:a16="http://schemas.microsoft.com/office/drawing/2014/main" id="{3F89ED3E-5022-4F6B-959E-DC93BD3B184E}"/>
              </a:ext>
            </a:extLst>
          </p:cNvPr>
          <p:cNvSpPr>
            <a:spLocks noGrp="1"/>
          </p:cNvSpPr>
          <p:nvPr>
            <p:ph type="body" idx="1"/>
          </p:nvPr>
        </p:nvSpPr>
        <p:spPr/>
        <p:txBody>
          <a:bodyPr/>
          <a:lstStyle/>
          <a:p>
            <a:r>
              <a:rPr lang="en-US" dirty="0"/>
              <a:t>Azure Storage
Azure Search</a:t>
            </a:r>
          </a:p>
        </p:txBody>
      </p:sp>
    </p:spTree>
    <p:extLst>
      <p:ext uri="{BB962C8B-B14F-4D97-AF65-F5344CB8AC3E}">
        <p14:creationId xmlns:p14="http://schemas.microsoft.com/office/powerpoint/2010/main" val="120331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69C7-612F-4D75-A5D9-B5EEA5B5D35C}"/>
              </a:ext>
            </a:extLst>
          </p:cNvPr>
          <p:cNvSpPr>
            <a:spLocks noGrp="1"/>
          </p:cNvSpPr>
          <p:nvPr>
            <p:ph type="title"/>
          </p:nvPr>
        </p:nvSpPr>
        <p:spPr/>
        <p:txBody>
          <a:bodyPr/>
          <a:lstStyle/>
          <a:p>
            <a:r>
              <a:rPr lang="en-US" dirty="0"/>
              <a:t>Azure Storage</a:t>
            </a:r>
          </a:p>
        </p:txBody>
      </p:sp>
      <p:sp>
        <p:nvSpPr>
          <p:cNvPr id="4" name="Content Placeholder 2">
            <a:extLst>
              <a:ext uri="{FF2B5EF4-FFF2-40B4-BE49-F238E27FC236}">
                <a16:creationId xmlns:a16="http://schemas.microsoft.com/office/drawing/2014/main" id="{F859FEFB-BD24-47FA-8C26-239FDBEB354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Service in Azure to store various media and files</a:t>
            </a:r>
          </a:p>
        </p:txBody>
      </p:sp>
      <p:grpSp>
        <p:nvGrpSpPr>
          <p:cNvPr id="3" name="Group 2" descr="Icons for Blobs, Tables, Queues &amp; Files">
            <a:extLst>
              <a:ext uri="{FF2B5EF4-FFF2-40B4-BE49-F238E27FC236}">
                <a16:creationId xmlns:a16="http://schemas.microsoft.com/office/drawing/2014/main" id="{5CF20CF8-B552-4BE9-99D0-F4B533799966}"/>
              </a:ext>
            </a:extLst>
          </p:cNvPr>
          <p:cNvGrpSpPr/>
          <p:nvPr/>
        </p:nvGrpSpPr>
        <p:grpSpPr>
          <a:xfrm>
            <a:off x="1497300" y="2348182"/>
            <a:ext cx="6176394" cy="3919697"/>
            <a:chOff x="1497300" y="2348182"/>
            <a:chExt cx="6176394" cy="3919697"/>
          </a:xfrm>
        </p:grpSpPr>
        <p:sp>
          <p:nvSpPr>
            <p:cNvPr id="5" name="Rectangle 4">
              <a:extLst>
                <a:ext uri="{FF2B5EF4-FFF2-40B4-BE49-F238E27FC236}">
                  <a16:creationId xmlns:a16="http://schemas.microsoft.com/office/drawing/2014/main" id="{0F4A3BA6-701C-493C-8C8F-2F2F5779E01A}"/>
                </a:ext>
              </a:extLst>
            </p:cNvPr>
            <p:cNvSpPr/>
            <p:nvPr/>
          </p:nvSpPr>
          <p:spPr>
            <a:xfrm>
              <a:off x="1497300"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6" name="Rectangle 5">
              <a:extLst>
                <a:ext uri="{FF2B5EF4-FFF2-40B4-BE49-F238E27FC236}">
                  <a16:creationId xmlns:a16="http://schemas.microsoft.com/office/drawing/2014/main" id="{943F7412-6592-4BCA-8BF0-FD7F0F9B5A79}"/>
                </a:ext>
              </a:extLst>
            </p:cNvPr>
            <p:cNvSpPr/>
            <p:nvPr/>
          </p:nvSpPr>
          <p:spPr>
            <a:xfrm>
              <a:off x="3707100"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7" name="Rectangle 6">
              <a:extLst>
                <a:ext uri="{FF2B5EF4-FFF2-40B4-BE49-F238E27FC236}">
                  <a16:creationId xmlns:a16="http://schemas.microsoft.com/office/drawing/2014/main" id="{DA0908E1-425D-4639-B02A-C874256CAD5A}"/>
                </a:ext>
              </a:extLst>
            </p:cNvPr>
            <p:cNvSpPr/>
            <p:nvPr/>
          </p:nvSpPr>
          <p:spPr>
            <a:xfrm>
              <a:off x="5897888"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8" name="Rectangle 7">
              <a:extLst>
                <a:ext uri="{FF2B5EF4-FFF2-40B4-BE49-F238E27FC236}">
                  <a16:creationId xmlns:a16="http://schemas.microsoft.com/office/drawing/2014/main" id="{438A26C6-4B93-4A17-9487-F2C1A061A17A}"/>
                </a:ext>
              </a:extLst>
            </p:cNvPr>
            <p:cNvSpPr/>
            <p:nvPr/>
          </p:nvSpPr>
          <p:spPr>
            <a:xfrm>
              <a:off x="3688088" y="4515279"/>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pic>
          <p:nvPicPr>
            <p:cNvPr id="9" name="Picture 5">
              <a:extLst>
                <a:ext uri="{FF2B5EF4-FFF2-40B4-BE49-F238E27FC236}">
                  <a16:creationId xmlns:a16="http://schemas.microsoft.com/office/drawing/2014/main" id="{36F5AB48-934C-40BF-8F07-389BBAFDCE9D}"/>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954500" y="2625651"/>
              <a:ext cx="903107" cy="789331"/>
            </a:xfrm>
            <a:prstGeom prst="rect">
              <a:avLst/>
            </a:prstGeom>
            <a:solidFill>
              <a:schemeClr val="accent6">
                <a:lumMod val="75000"/>
              </a:schemeClr>
            </a:solidFill>
            <a:ln>
              <a:noFill/>
            </a:ln>
            <a:extLst/>
          </p:spPr>
        </p:pic>
        <p:sp>
          <p:nvSpPr>
            <p:cNvPr id="10" name="TextBox 9">
              <a:extLst>
                <a:ext uri="{FF2B5EF4-FFF2-40B4-BE49-F238E27FC236}">
                  <a16:creationId xmlns:a16="http://schemas.microsoft.com/office/drawing/2014/main" id="{D92C415C-7EE9-4588-8662-6F4A172FC228}"/>
                </a:ext>
              </a:extLst>
            </p:cNvPr>
            <p:cNvSpPr txBox="1"/>
            <p:nvPr/>
          </p:nvSpPr>
          <p:spPr>
            <a:xfrm>
              <a:off x="1497300" y="3528318"/>
              <a:ext cx="1775806"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Blobs</a:t>
              </a:r>
              <a:endParaRPr lang="en-US" sz="2400" b="0" dirty="0">
                <a:gradFill>
                  <a:gsLst>
                    <a:gs pos="2917">
                      <a:prstClr val="white"/>
                    </a:gs>
                    <a:gs pos="30000">
                      <a:prstClr val="white"/>
                    </a:gs>
                  </a:gsLst>
                  <a:lin ang="5400000" scaled="0"/>
                </a:gradFill>
                <a:latin typeface="Segoe UI"/>
              </a:endParaRPr>
            </a:p>
          </p:txBody>
        </p:sp>
        <p:pic>
          <p:nvPicPr>
            <p:cNvPr id="11" name="Picture 6">
              <a:extLst>
                <a:ext uri="{FF2B5EF4-FFF2-40B4-BE49-F238E27FC236}">
                  <a16:creationId xmlns:a16="http://schemas.microsoft.com/office/drawing/2014/main" id="{89C03486-21CB-40DD-A6B6-A0963BA7EDEB}"/>
                </a:ext>
              </a:extLst>
            </p:cNvPr>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4124309" y="2611622"/>
              <a:ext cx="941387" cy="817388"/>
            </a:xfrm>
            <a:prstGeom prst="rect">
              <a:avLst/>
            </a:prstGeom>
            <a:solidFill>
              <a:schemeClr val="accent6">
                <a:lumMod val="75000"/>
              </a:schemeClr>
            </a:solidFill>
            <a:ln>
              <a:noFill/>
            </a:ln>
            <a:extLst/>
          </p:spPr>
        </p:pic>
        <p:sp>
          <p:nvSpPr>
            <p:cNvPr id="12" name="TextBox 11">
              <a:extLst>
                <a:ext uri="{FF2B5EF4-FFF2-40B4-BE49-F238E27FC236}">
                  <a16:creationId xmlns:a16="http://schemas.microsoft.com/office/drawing/2014/main" id="{4A6283C3-CD5E-4AA6-931C-6934B60CB7AB}"/>
                </a:ext>
              </a:extLst>
            </p:cNvPr>
            <p:cNvSpPr txBox="1"/>
            <p:nvPr/>
          </p:nvSpPr>
          <p:spPr>
            <a:xfrm>
              <a:off x="3733732" y="3528318"/>
              <a:ext cx="1749174"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Tables</a:t>
              </a:r>
              <a:endParaRPr lang="en-US" sz="2400" b="0" dirty="0">
                <a:gradFill>
                  <a:gsLst>
                    <a:gs pos="2917">
                      <a:prstClr val="white"/>
                    </a:gs>
                    <a:gs pos="30000">
                      <a:prstClr val="white"/>
                    </a:gs>
                  </a:gsLst>
                  <a:lin ang="5400000" scaled="0"/>
                </a:gradFill>
                <a:latin typeface="Segoe UI"/>
              </a:endParaRPr>
            </a:p>
          </p:txBody>
        </p:sp>
        <p:pic>
          <p:nvPicPr>
            <p:cNvPr id="13" name="Picture 7">
              <a:extLst>
                <a:ext uri="{FF2B5EF4-FFF2-40B4-BE49-F238E27FC236}">
                  <a16:creationId xmlns:a16="http://schemas.microsoft.com/office/drawing/2014/main" id="{C36A74FD-FA80-4083-B36B-35450BB6BA61}"/>
                </a:ext>
              </a:extLst>
            </p:cNvPr>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353197" y="2641455"/>
              <a:ext cx="865187" cy="751225"/>
            </a:xfrm>
            <a:prstGeom prst="rect">
              <a:avLst/>
            </a:prstGeom>
            <a:solidFill>
              <a:schemeClr val="accent6">
                <a:lumMod val="75000"/>
              </a:schemeClr>
            </a:solidFill>
            <a:ln>
              <a:noFill/>
            </a:ln>
            <a:extLst/>
          </p:spPr>
        </p:pic>
        <p:sp>
          <p:nvSpPr>
            <p:cNvPr id="14" name="TextBox 13">
              <a:extLst>
                <a:ext uri="{FF2B5EF4-FFF2-40B4-BE49-F238E27FC236}">
                  <a16:creationId xmlns:a16="http://schemas.microsoft.com/office/drawing/2014/main" id="{D25761A9-7FDD-4316-B61D-42C45B4F06B0}"/>
                </a:ext>
              </a:extLst>
            </p:cNvPr>
            <p:cNvSpPr txBox="1"/>
            <p:nvPr/>
          </p:nvSpPr>
          <p:spPr>
            <a:xfrm>
              <a:off x="5916900" y="3528318"/>
              <a:ext cx="1756794"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Queues</a:t>
              </a:r>
              <a:endParaRPr lang="en-US" sz="2400" b="0" dirty="0">
                <a:gradFill>
                  <a:gsLst>
                    <a:gs pos="2917">
                      <a:prstClr val="white"/>
                    </a:gs>
                    <a:gs pos="30000">
                      <a:prstClr val="white"/>
                    </a:gs>
                  </a:gsLst>
                  <a:lin ang="5400000" scaled="0"/>
                </a:gradFill>
                <a:latin typeface="Segoe UI"/>
              </a:endParaRPr>
            </a:p>
          </p:txBody>
        </p:sp>
        <p:pic>
          <p:nvPicPr>
            <p:cNvPr id="15" name="Picture 3">
              <a:extLst>
                <a:ext uri="{FF2B5EF4-FFF2-40B4-BE49-F238E27FC236}">
                  <a16:creationId xmlns:a16="http://schemas.microsoft.com/office/drawing/2014/main" id="{0625CC4D-40C2-4873-83CE-8D4512F71133}"/>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297688" y="4591479"/>
              <a:ext cx="532910" cy="989347"/>
            </a:xfrm>
            <a:prstGeom prst="rect">
              <a:avLst/>
            </a:prstGeom>
            <a:solidFill>
              <a:schemeClr val="accent6">
                <a:lumMod val="75000"/>
              </a:schemeClr>
            </a:solidFill>
            <a:ln>
              <a:noFill/>
            </a:ln>
            <a:extLst/>
          </p:spPr>
        </p:pic>
        <p:sp>
          <p:nvSpPr>
            <p:cNvPr id="16" name="TextBox 15">
              <a:extLst>
                <a:ext uri="{FF2B5EF4-FFF2-40B4-BE49-F238E27FC236}">
                  <a16:creationId xmlns:a16="http://schemas.microsoft.com/office/drawing/2014/main" id="{96850F30-2BF8-4DFC-BF50-226314D5DC43}"/>
                </a:ext>
              </a:extLst>
            </p:cNvPr>
            <p:cNvSpPr txBox="1"/>
            <p:nvPr/>
          </p:nvSpPr>
          <p:spPr>
            <a:xfrm>
              <a:off x="3688088" y="5695415"/>
              <a:ext cx="1775806"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Files</a:t>
              </a:r>
              <a:endParaRPr lang="en-US" sz="2400" b="0" dirty="0">
                <a:gradFill>
                  <a:gsLst>
                    <a:gs pos="2917">
                      <a:prstClr val="white"/>
                    </a:gs>
                    <a:gs pos="30000">
                      <a:prstClr val="white"/>
                    </a:gs>
                  </a:gsLst>
                  <a:lin ang="5400000" scaled="0"/>
                </a:gradFill>
                <a:latin typeface="Segoe UI"/>
              </a:endParaRPr>
            </a:p>
          </p:txBody>
        </p:sp>
      </p:grpSp>
    </p:spTree>
    <p:extLst>
      <p:ext uri="{BB962C8B-B14F-4D97-AF65-F5344CB8AC3E}">
        <p14:creationId xmlns:p14="http://schemas.microsoft.com/office/powerpoint/2010/main" val="3355034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7fc711dd-c9a6-47de-8629-e55bd4bff3c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1E0-7A01-4CDC-B475-12F2073F007F}"/>
              </a:ext>
            </a:extLst>
          </p:cNvPr>
          <p:cNvSpPr>
            <a:spLocks noGrp="1"/>
          </p:cNvSpPr>
          <p:nvPr>
            <p:ph type="title"/>
          </p:nvPr>
        </p:nvSpPr>
        <p:spPr/>
        <p:txBody>
          <a:bodyPr/>
          <a:lstStyle/>
          <a:p>
            <a:r>
              <a:rPr lang="en-US" dirty="0"/>
              <a:t>Storage Architecture</a:t>
            </a:r>
          </a:p>
        </p:txBody>
      </p:sp>
      <p:grpSp>
        <p:nvGrpSpPr>
          <p:cNvPr id="4" name="Group 3" descr="Client Libraries, SMB Clients and CLI tools sit above the unified REST endpoints for the Storage service.">
            <a:extLst>
              <a:ext uri="{FF2B5EF4-FFF2-40B4-BE49-F238E27FC236}">
                <a16:creationId xmlns:a16="http://schemas.microsoft.com/office/drawing/2014/main" id="{BB074E58-057E-48C1-9B3A-345B395C9548}"/>
              </a:ext>
            </a:extLst>
          </p:cNvPr>
          <p:cNvGrpSpPr>
            <a:grpSpLocks noChangeAspect="1"/>
          </p:cNvGrpSpPr>
          <p:nvPr/>
        </p:nvGrpSpPr>
        <p:grpSpPr>
          <a:xfrm>
            <a:off x="457200" y="2169268"/>
            <a:ext cx="8229600" cy="3110241"/>
            <a:chOff x="687792" y="2023795"/>
            <a:chExt cx="11384209" cy="4302473"/>
          </a:xfrm>
        </p:grpSpPr>
        <p:grpSp>
          <p:nvGrpSpPr>
            <p:cNvPr id="5" name="Group 4">
              <a:extLst>
                <a:ext uri="{FF2B5EF4-FFF2-40B4-BE49-F238E27FC236}">
                  <a16:creationId xmlns:a16="http://schemas.microsoft.com/office/drawing/2014/main" id="{6022F6C6-35CD-4DA1-BC96-1E1CCE873124}"/>
                </a:ext>
              </a:extLst>
            </p:cNvPr>
            <p:cNvGrpSpPr/>
            <p:nvPr/>
          </p:nvGrpSpPr>
          <p:grpSpPr>
            <a:xfrm>
              <a:off x="9129402" y="3225148"/>
              <a:ext cx="220617" cy="373457"/>
              <a:chOff x="1036637" y="3649662"/>
              <a:chExt cx="225072" cy="381000"/>
            </a:xfrm>
            <a:solidFill>
              <a:srgbClr val="107C10"/>
            </a:solidFill>
          </p:grpSpPr>
          <p:sp>
            <p:nvSpPr>
              <p:cNvPr id="36" name="Rectangle 35">
                <a:extLst>
                  <a:ext uri="{FF2B5EF4-FFF2-40B4-BE49-F238E27FC236}">
                    <a16:creationId xmlns:a16="http://schemas.microsoft.com/office/drawing/2014/main" id="{61E030D7-419B-4198-BBC5-5E2440874A40}"/>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7" name="Rounded Rectangle 6">
                <a:extLst>
                  <a:ext uri="{FF2B5EF4-FFF2-40B4-BE49-F238E27FC236}">
                    <a16:creationId xmlns:a16="http://schemas.microsoft.com/office/drawing/2014/main" id="{574D385F-A2E1-499B-AF67-B7E5D3D141A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CC96BB9-C44A-4778-8047-4D19750EF8DF}"/>
                </a:ext>
              </a:extLst>
            </p:cNvPr>
            <p:cNvGrpSpPr/>
            <p:nvPr/>
          </p:nvGrpSpPr>
          <p:grpSpPr>
            <a:xfrm>
              <a:off x="8219441" y="3226315"/>
              <a:ext cx="220617" cy="373457"/>
              <a:chOff x="1036637" y="3649662"/>
              <a:chExt cx="225072" cy="381000"/>
            </a:xfrm>
            <a:solidFill>
              <a:srgbClr val="107C10"/>
            </a:solidFill>
          </p:grpSpPr>
          <p:sp>
            <p:nvSpPr>
              <p:cNvPr id="34" name="Rectangle 33">
                <a:extLst>
                  <a:ext uri="{FF2B5EF4-FFF2-40B4-BE49-F238E27FC236}">
                    <a16:creationId xmlns:a16="http://schemas.microsoft.com/office/drawing/2014/main" id="{38A2F3BD-289B-4914-8287-6916E447B2EE}"/>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5" name="Rounded Rectangle 9">
                <a:extLst>
                  <a:ext uri="{FF2B5EF4-FFF2-40B4-BE49-F238E27FC236}">
                    <a16:creationId xmlns:a16="http://schemas.microsoft.com/office/drawing/2014/main" id="{B7DE585A-EEFD-4332-9049-F8268DDD3C5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262BDBF-8130-49E5-BB75-5786B2796A7F}"/>
                </a:ext>
              </a:extLst>
            </p:cNvPr>
            <p:cNvGrpSpPr/>
            <p:nvPr/>
          </p:nvGrpSpPr>
          <p:grpSpPr>
            <a:xfrm>
              <a:off x="3153290" y="3216781"/>
              <a:ext cx="220617" cy="373457"/>
              <a:chOff x="1036637" y="3649662"/>
              <a:chExt cx="225072" cy="381000"/>
            </a:xfrm>
            <a:solidFill>
              <a:srgbClr val="107C10"/>
            </a:solidFill>
          </p:grpSpPr>
          <p:sp>
            <p:nvSpPr>
              <p:cNvPr id="32" name="Rectangle 31">
                <a:extLst>
                  <a:ext uri="{FF2B5EF4-FFF2-40B4-BE49-F238E27FC236}">
                    <a16:creationId xmlns:a16="http://schemas.microsoft.com/office/drawing/2014/main" id="{17FB75A1-080A-48F5-BEC3-4668680526BA}"/>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3" name="Rounded Rectangle 12">
                <a:extLst>
                  <a:ext uri="{FF2B5EF4-FFF2-40B4-BE49-F238E27FC236}">
                    <a16:creationId xmlns:a16="http://schemas.microsoft.com/office/drawing/2014/main" id="{AC82A8F7-16CE-4AFF-9DB7-942951E83336}"/>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8719FD32-703B-4A6C-B79C-C3B6ECC0CE37}"/>
                </a:ext>
              </a:extLst>
            </p:cNvPr>
            <p:cNvGrpSpPr/>
            <p:nvPr/>
          </p:nvGrpSpPr>
          <p:grpSpPr>
            <a:xfrm>
              <a:off x="5036656" y="3226315"/>
              <a:ext cx="220617" cy="373457"/>
              <a:chOff x="1036637" y="3649662"/>
              <a:chExt cx="225072" cy="381000"/>
            </a:xfrm>
            <a:solidFill>
              <a:srgbClr val="107C10"/>
            </a:solidFill>
          </p:grpSpPr>
          <p:sp>
            <p:nvSpPr>
              <p:cNvPr id="30" name="Rectangle 29">
                <a:extLst>
                  <a:ext uri="{FF2B5EF4-FFF2-40B4-BE49-F238E27FC236}">
                    <a16:creationId xmlns:a16="http://schemas.microsoft.com/office/drawing/2014/main" id="{BAA018FE-5663-4061-A5EC-1D964F00B5CF}"/>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1" name="Rounded Rectangle 15">
                <a:extLst>
                  <a:ext uri="{FF2B5EF4-FFF2-40B4-BE49-F238E27FC236}">
                    <a16:creationId xmlns:a16="http://schemas.microsoft.com/office/drawing/2014/main" id="{E2FFC93F-3B72-421A-A6F0-9D243F7EA9B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70207E71-3CAA-455B-9F04-BF3CE7C73BAC}"/>
                </a:ext>
              </a:extLst>
            </p:cNvPr>
            <p:cNvGrpSpPr/>
            <p:nvPr/>
          </p:nvGrpSpPr>
          <p:grpSpPr>
            <a:xfrm>
              <a:off x="6880945" y="3232631"/>
              <a:ext cx="220617" cy="373457"/>
              <a:chOff x="1036637" y="3649662"/>
              <a:chExt cx="225072" cy="381000"/>
            </a:xfrm>
            <a:solidFill>
              <a:srgbClr val="107C10"/>
            </a:solidFill>
          </p:grpSpPr>
          <p:sp>
            <p:nvSpPr>
              <p:cNvPr id="28" name="Rectangle 27">
                <a:extLst>
                  <a:ext uri="{FF2B5EF4-FFF2-40B4-BE49-F238E27FC236}">
                    <a16:creationId xmlns:a16="http://schemas.microsoft.com/office/drawing/2014/main" id="{42A27FD5-D0D6-44C1-AB86-D40F9437D6A5}"/>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29" name="Rounded Rectangle 18">
                <a:extLst>
                  <a:ext uri="{FF2B5EF4-FFF2-40B4-BE49-F238E27FC236}">
                    <a16:creationId xmlns:a16="http://schemas.microsoft.com/office/drawing/2014/main" id="{E023C20B-BF98-4F4F-AC56-CE129C657703}"/>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D5AF1191-895B-46EB-B855-E1AF917AB43C}"/>
                </a:ext>
              </a:extLst>
            </p:cNvPr>
            <p:cNvSpPr/>
            <p:nvPr/>
          </p:nvSpPr>
          <p:spPr bwMode="auto">
            <a:xfrm>
              <a:off x="2412125" y="4490214"/>
              <a:ext cx="7269013" cy="880033"/>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Massive Scale Out &amp; Auto Load Balancing </a:t>
              </a:r>
              <a:b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Index Layer</a:t>
              </a:r>
            </a:p>
          </p:txBody>
        </p:sp>
        <p:sp>
          <p:nvSpPr>
            <p:cNvPr id="11" name="Rectangle 10">
              <a:extLst>
                <a:ext uri="{FF2B5EF4-FFF2-40B4-BE49-F238E27FC236}">
                  <a16:creationId xmlns:a16="http://schemas.microsoft.com/office/drawing/2014/main" id="{713489FD-F66D-4161-BB28-4048F3B7D113}"/>
                </a:ext>
              </a:extLst>
            </p:cNvPr>
            <p:cNvSpPr/>
            <p:nvPr/>
          </p:nvSpPr>
          <p:spPr bwMode="auto">
            <a:xfrm>
              <a:off x="2412125" y="5444938"/>
              <a:ext cx="7269013" cy="881330"/>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Distributed Replication Layer</a:t>
              </a:r>
            </a:p>
          </p:txBody>
        </p:sp>
        <p:grpSp>
          <p:nvGrpSpPr>
            <p:cNvPr id="12" name="Group 11">
              <a:extLst>
                <a:ext uri="{FF2B5EF4-FFF2-40B4-BE49-F238E27FC236}">
                  <a16:creationId xmlns:a16="http://schemas.microsoft.com/office/drawing/2014/main" id="{2DA67EA6-AA0C-4DF8-B566-26DFB5181D55}"/>
                </a:ext>
              </a:extLst>
            </p:cNvPr>
            <p:cNvGrpSpPr/>
            <p:nvPr/>
          </p:nvGrpSpPr>
          <p:grpSpPr>
            <a:xfrm>
              <a:off x="2412125" y="3510316"/>
              <a:ext cx="5439730" cy="888942"/>
              <a:chOff x="2510325" y="2437966"/>
              <a:chExt cx="5549595" cy="906896"/>
            </a:xfrm>
            <a:solidFill>
              <a:srgbClr val="107C10"/>
            </a:solidFill>
          </p:grpSpPr>
          <p:sp>
            <p:nvSpPr>
              <p:cNvPr id="25" name="Rectangle 24">
                <a:extLst>
                  <a:ext uri="{FF2B5EF4-FFF2-40B4-BE49-F238E27FC236}">
                    <a16:creationId xmlns:a16="http://schemas.microsoft.com/office/drawing/2014/main" id="{C5C1A09E-EB45-4153-8FA2-6447205C65F4}"/>
                  </a:ext>
                </a:extLst>
              </p:cNvPr>
              <p:cNvSpPr/>
              <p:nvPr/>
            </p:nvSpPr>
            <p:spPr bwMode="auto">
              <a:xfrm>
                <a:off x="2510325" y="2437966"/>
                <a:ext cx="1737342"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Blob/Disk</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26" name="Rectangle 25">
                <a:extLst>
                  <a:ext uri="{FF2B5EF4-FFF2-40B4-BE49-F238E27FC236}">
                    <a16:creationId xmlns:a16="http://schemas.microsoft.com/office/drawing/2014/main" id="{0A5B11AD-7BE3-4E12-B12D-5326C4692FC5}"/>
                  </a:ext>
                </a:extLst>
              </p:cNvPr>
              <p:cNvSpPr/>
              <p:nvPr/>
            </p:nvSpPr>
            <p:spPr bwMode="auto">
              <a:xfrm>
                <a:off x="6323761" y="2437966"/>
                <a:ext cx="1736159"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Queue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27" name="Rectangle 26">
                <a:extLst>
                  <a:ext uri="{FF2B5EF4-FFF2-40B4-BE49-F238E27FC236}">
                    <a16:creationId xmlns:a16="http://schemas.microsoft.com/office/drawing/2014/main" id="{8C441BBB-41E2-4407-983E-D8AC0C51A1C2}"/>
                  </a:ext>
                </a:extLst>
              </p:cNvPr>
              <p:cNvSpPr/>
              <p:nvPr/>
            </p:nvSpPr>
            <p:spPr bwMode="auto">
              <a:xfrm>
                <a:off x="4431727" y="2437966"/>
                <a:ext cx="1737342"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Table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grpSp>
        <p:sp>
          <p:nvSpPr>
            <p:cNvPr id="13" name="Rectangle 12">
              <a:extLst>
                <a:ext uri="{FF2B5EF4-FFF2-40B4-BE49-F238E27FC236}">
                  <a16:creationId xmlns:a16="http://schemas.microsoft.com/office/drawing/2014/main" id="{0C1DE2CE-E2D0-4E51-9C9B-01EE11B178C9}"/>
                </a:ext>
              </a:extLst>
            </p:cNvPr>
            <p:cNvSpPr/>
            <p:nvPr/>
          </p:nvSpPr>
          <p:spPr bwMode="auto">
            <a:xfrm>
              <a:off x="7954250" y="3510316"/>
              <a:ext cx="1702948" cy="888942"/>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File Share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14" name="Rectangle 13">
              <a:extLst>
                <a:ext uri="{FF2B5EF4-FFF2-40B4-BE49-F238E27FC236}">
                  <a16:creationId xmlns:a16="http://schemas.microsoft.com/office/drawing/2014/main" id="{80291213-575B-4729-BAF8-55FAB6B11667}"/>
                </a:ext>
              </a:extLst>
            </p:cNvPr>
            <p:cNvSpPr/>
            <p:nvPr/>
          </p:nvSpPr>
          <p:spPr bwMode="auto">
            <a:xfrm>
              <a:off x="2814804" y="2023795"/>
              <a:ext cx="6521996"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Client Libraries </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(.NET, Java, C++, Android, Node.JS…)</a:t>
              </a:r>
            </a:p>
          </p:txBody>
        </p:sp>
        <p:sp>
          <p:nvSpPr>
            <p:cNvPr id="15" name="Rectangle 14">
              <a:extLst>
                <a:ext uri="{FF2B5EF4-FFF2-40B4-BE49-F238E27FC236}">
                  <a16:creationId xmlns:a16="http://schemas.microsoft.com/office/drawing/2014/main" id="{FD605BA5-BA1C-49AF-91F0-43CE93401BBC}"/>
                </a:ext>
              </a:extLst>
            </p:cNvPr>
            <p:cNvSpPr/>
            <p:nvPr/>
          </p:nvSpPr>
          <p:spPr bwMode="auto">
            <a:xfrm>
              <a:off x="9508303" y="2023795"/>
              <a:ext cx="1935059"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SMB Client</a:t>
              </a:r>
            </a:p>
          </p:txBody>
        </p:sp>
        <p:sp>
          <p:nvSpPr>
            <p:cNvPr id="16" name="Rectangle 15">
              <a:extLst>
                <a:ext uri="{FF2B5EF4-FFF2-40B4-BE49-F238E27FC236}">
                  <a16:creationId xmlns:a16="http://schemas.microsoft.com/office/drawing/2014/main" id="{A354BAEB-EAFF-4D3C-B5D2-161874B8F458}"/>
                </a:ext>
              </a:extLst>
            </p:cNvPr>
            <p:cNvSpPr/>
            <p:nvPr/>
          </p:nvSpPr>
          <p:spPr bwMode="auto">
            <a:xfrm>
              <a:off x="687792" y="2023795"/>
              <a:ext cx="1935059"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Import / Export</a:t>
              </a:r>
            </a:p>
          </p:txBody>
        </p:sp>
        <p:sp>
          <p:nvSpPr>
            <p:cNvPr id="17" name="TextBox 16">
              <a:extLst>
                <a:ext uri="{FF2B5EF4-FFF2-40B4-BE49-F238E27FC236}">
                  <a16:creationId xmlns:a16="http://schemas.microsoft.com/office/drawing/2014/main" id="{275F3CFC-3886-44F8-B892-F1A97E9B74D9}"/>
                </a:ext>
              </a:extLst>
            </p:cNvPr>
            <p:cNvSpPr txBox="1"/>
            <p:nvPr/>
          </p:nvSpPr>
          <p:spPr>
            <a:xfrm>
              <a:off x="3295181" y="3110924"/>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18" name="TextBox 17">
              <a:extLst>
                <a:ext uri="{FF2B5EF4-FFF2-40B4-BE49-F238E27FC236}">
                  <a16:creationId xmlns:a16="http://schemas.microsoft.com/office/drawing/2014/main" id="{3F07CB24-A04E-4633-8C14-A4C5B2B00222}"/>
                </a:ext>
              </a:extLst>
            </p:cNvPr>
            <p:cNvSpPr txBox="1"/>
            <p:nvPr/>
          </p:nvSpPr>
          <p:spPr>
            <a:xfrm>
              <a:off x="5184757" y="3110563"/>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19" name="TextBox 18">
              <a:extLst>
                <a:ext uri="{FF2B5EF4-FFF2-40B4-BE49-F238E27FC236}">
                  <a16:creationId xmlns:a16="http://schemas.microsoft.com/office/drawing/2014/main" id="{62908F5D-98D1-497E-98C6-93788A2DEA19}"/>
                </a:ext>
              </a:extLst>
            </p:cNvPr>
            <p:cNvSpPr txBox="1"/>
            <p:nvPr/>
          </p:nvSpPr>
          <p:spPr>
            <a:xfrm>
              <a:off x="7030327" y="3109182"/>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20" name="TextBox 19">
              <a:extLst>
                <a:ext uri="{FF2B5EF4-FFF2-40B4-BE49-F238E27FC236}">
                  <a16:creationId xmlns:a16="http://schemas.microsoft.com/office/drawing/2014/main" id="{A7EB1BA9-A71B-4F4F-91F2-2A578CDA270A}"/>
                </a:ext>
              </a:extLst>
            </p:cNvPr>
            <p:cNvSpPr txBox="1"/>
            <p:nvPr/>
          </p:nvSpPr>
          <p:spPr>
            <a:xfrm>
              <a:off x="8355414" y="3099638"/>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21" name="TextBox 20">
              <a:extLst>
                <a:ext uri="{FF2B5EF4-FFF2-40B4-BE49-F238E27FC236}">
                  <a16:creationId xmlns:a16="http://schemas.microsoft.com/office/drawing/2014/main" id="{509A312E-B727-4FF1-9A2B-4A5E47CC9474}"/>
                </a:ext>
              </a:extLst>
            </p:cNvPr>
            <p:cNvSpPr txBox="1"/>
            <p:nvPr/>
          </p:nvSpPr>
          <p:spPr>
            <a:xfrm>
              <a:off x="9275327" y="3097348"/>
              <a:ext cx="1105104" cy="573062"/>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SMB 2.1</a:t>
              </a:r>
            </a:p>
          </p:txBody>
        </p:sp>
        <p:sp>
          <p:nvSpPr>
            <p:cNvPr id="22" name="TextBox 21">
              <a:extLst>
                <a:ext uri="{FF2B5EF4-FFF2-40B4-BE49-F238E27FC236}">
                  <a16:creationId xmlns:a16="http://schemas.microsoft.com/office/drawing/2014/main" id="{A6804E45-8179-4C79-84A0-80284ECC3B96}"/>
                </a:ext>
              </a:extLst>
            </p:cNvPr>
            <p:cNvSpPr txBox="1"/>
            <p:nvPr/>
          </p:nvSpPr>
          <p:spPr>
            <a:xfrm>
              <a:off x="9657199" y="5559151"/>
              <a:ext cx="2240745"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Stream Layer</a:t>
              </a:r>
            </a:p>
          </p:txBody>
        </p:sp>
        <p:sp>
          <p:nvSpPr>
            <p:cNvPr id="23" name="TextBox 22">
              <a:extLst>
                <a:ext uri="{FF2B5EF4-FFF2-40B4-BE49-F238E27FC236}">
                  <a16:creationId xmlns:a16="http://schemas.microsoft.com/office/drawing/2014/main" id="{3DBBD44C-2D89-4ACC-8A13-F2DCFDA03A7C}"/>
                </a:ext>
              </a:extLst>
            </p:cNvPr>
            <p:cNvSpPr txBox="1"/>
            <p:nvPr/>
          </p:nvSpPr>
          <p:spPr>
            <a:xfrm>
              <a:off x="9657199" y="4665152"/>
              <a:ext cx="2414802"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Partition Layer</a:t>
              </a:r>
            </a:p>
          </p:txBody>
        </p:sp>
        <p:sp>
          <p:nvSpPr>
            <p:cNvPr id="24" name="TextBox 23">
              <a:extLst>
                <a:ext uri="{FF2B5EF4-FFF2-40B4-BE49-F238E27FC236}">
                  <a16:creationId xmlns:a16="http://schemas.microsoft.com/office/drawing/2014/main" id="{E4246DA9-EFB8-4C23-8F90-17D59D1E971F}"/>
                </a:ext>
              </a:extLst>
            </p:cNvPr>
            <p:cNvSpPr txBox="1"/>
            <p:nvPr/>
          </p:nvSpPr>
          <p:spPr>
            <a:xfrm>
              <a:off x="9657199" y="3694164"/>
              <a:ext cx="2414802"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Front End Layer</a:t>
              </a:r>
            </a:p>
          </p:txBody>
        </p:sp>
      </p:grpSp>
    </p:spTree>
    <p:extLst>
      <p:ext uri="{BB962C8B-B14F-4D97-AF65-F5344CB8AC3E}">
        <p14:creationId xmlns:p14="http://schemas.microsoft.com/office/powerpoint/2010/main" val="91227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b28e3669-fced-4770-907b-9990871af1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9F9F-5545-4117-8432-4835E26525EC}"/>
              </a:ext>
            </a:extLst>
          </p:cNvPr>
          <p:cNvSpPr>
            <a:spLocks noGrp="1"/>
          </p:cNvSpPr>
          <p:nvPr>
            <p:ph type="title"/>
          </p:nvPr>
        </p:nvSpPr>
        <p:spPr/>
        <p:txBody>
          <a:bodyPr/>
          <a:lstStyle/>
          <a:p>
            <a:r>
              <a:rPr lang="en-US" dirty="0"/>
              <a:t>Storage Tables</a:t>
            </a:r>
          </a:p>
        </p:txBody>
      </p:sp>
      <p:sp>
        <p:nvSpPr>
          <p:cNvPr id="4" name="Content Placeholder 2">
            <a:extLst>
              <a:ext uri="{FF2B5EF4-FFF2-40B4-BE49-F238E27FC236}">
                <a16:creationId xmlns:a16="http://schemas.microsoft.com/office/drawing/2014/main" id="{827A5297-55AC-48AF-8E47-42BFE2B00B4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NoSQL database service using the key/value </a:t>
            </a:r>
            <a:br>
              <a:rPr lang="en-US" b="0" kern="0" dirty="0">
                <a:solidFill>
                  <a:srgbClr val="000000"/>
                </a:solidFill>
              </a:rPr>
            </a:br>
            <a:r>
              <a:rPr lang="en-US" b="0" kern="0" dirty="0">
                <a:solidFill>
                  <a:srgbClr val="000000"/>
                </a:solidFill>
              </a:rPr>
              <a:t>(or Dictionary) design paradigm:</a:t>
            </a:r>
          </a:p>
          <a:p>
            <a:pPr lvl="1"/>
            <a:r>
              <a:rPr lang="en-US" b="0" kern="0" dirty="0">
                <a:solidFill>
                  <a:srgbClr val="000000"/>
                </a:solidFill>
              </a:rPr>
              <a:t>Can be accessed using dedicated clients or OData protocol</a:t>
            </a:r>
          </a:p>
          <a:p>
            <a:pPr lvl="1"/>
            <a:r>
              <a:rPr lang="en-US" b="0" kern="0" dirty="0">
                <a:solidFill>
                  <a:srgbClr val="000000"/>
                </a:solidFill>
              </a:rPr>
              <a:t>Built for massive scale</a:t>
            </a:r>
          </a:p>
        </p:txBody>
      </p:sp>
      <p:grpSp>
        <p:nvGrpSpPr>
          <p:cNvPr id="5" name="Group 4" descr="The Tables endpoint accessible via OData or TableClient">
            <a:extLst>
              <a:ext uri="{FF2B5EF4-FFF2-40B4-BE49-F238E27FC236}">
                <a16:creationId xmlns:a16="http://schemas.microsoft.com/office/drawing/2014/main" id="{A0465AFD-BCBD-4E74-8985-115398C98105}"/>
              </a:ext>
            </a:extLst>
          </p:cNvPr>
          <p:cNvGrpSpPr>
            <a:grpSpLocks noChangeAspect="1"/>
          </p:cNvGrpSpPr>
          <p:nvPr/>
        </p:nvGrpSpPr>
        <p:grpSpPr>
          <a:xfrm>
            <a:off x="403566" y="3495535"/>
            <a:ext cx="8229600" cy="2647777"/>
            <a:chOff x="1278254" y="1820862"/>
            <a:chExt cx="9207183" cy="2962303"/>
          </a:xfrm>
        </p:grpSpPr>
        <p:sp>
          <p:nvSpPr>
            <p:cNvPr id="6" name="Rectangle 5">
              <a:extLst>
                <a:ext uri="{FF2B5EF4-FFF2-40B4-BE49-F238E27FC236}">
                  <a16:creationId xmlns:a16="http://schemas.microsoft.com/office/drawing/2014/main" id="{6FB393BC-9A28-4FC6-A1FF-9F8DF257A725}"/>
                </a:ext>
              </a:extLst>
            </p:cNvPr>
            <p:cNvSpPr/>
            <p:nvPr/>
          </p:nvSpPr>
          <p:spPr bwMode="auto">
            <a:xfrm>
              <a:off x="1979962" y="22828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579BC1D5-B4D9-436E-9C70-0666552DBDC7}"/>
                </a:ext>
              </a:extLst>
            </p:cNvPr>
            <p:cNvSpPr/>
            <p:nvPr/>
          </p:nvSpPr>
          <p:spPr bwMode="auto">
            <a:xfrm>
              <a:off x="1845912" y="21256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FE2D8661-B5D5-4316-9721-95138DF15A09}"/>
                </a:ext>
              </a:extLst>
            </p:cNvPr>
            <p:cNvSpPr txBox="1"/>
            <p:nvPr/>
          </p:nvSpPr>
          <p:spPr>
            <a:xfrm>
              <a:off x="4951762" y="3076023"/>
              <a:ext cx="1600200"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caleteetstr</a:t>
              </a:r>
            </a:p>
          </p:txBody>
        </p:sp>
        <p:sp>
          <p:nvSpPr>
            <p:cNvPr id="9" name="TextBox 8">
              <a:extLst>
                <a:ext uri="{FF2B5EF4-FFF2-40B4-BE49-F238E27FC236}">
                  <a16:creationId xmlns:a16="http://schemas.microsoft.com/office/drawing/2014/main" id="{BFFD7EB3-5B68-43F1-8E08-14DBA7523E43}"/>
                </a:ext>
              </a:extLst>
            </p:cNvPr>
            <p:cNvSpPr txBox="1"/>
            <p:nvPr/>
          </p:nvSpPr>
          <p:spPr>
            <a:xfrm>
              <a:off x="3817440" y="2881058"/>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devtable</a:t>
              </a:r>
            </a:p>
          </p:txBody>
        </p:sp>
        <p:pic>
          <p:nvPicPr>
            <p:cNvPr id="10" name="Picture 6">
              <a:extLst>
                <a:ext uri="{FF2B5EF4-FFF2-40B4-BE49-F238E27FC236}">
                  <a16:creationId xmlns:a16="http://schemas.microsoft.com/office/drawing/2014/main" id="{68FC9773-903C-43D0-B0D5-672BC55D9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1126" y="2521742"/>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28B1F142-05FF-4CB3-B334-C10195CEE7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8309" y="2521741"/>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50956459-8530-4425-A0D3-600247FF09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334" y="2521740"/>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65C89161-F689-40A4-953F-E2E960F9E89D}"/>
                </a:ext>
              </a:extLst>
            </p:cNvPr>
            <p:cNvCxnSpPr/>
            <p:nvPr/>
          </p:nvCxnSpPr>
          <p:spPr>
            <a:xfrm flipH="1">
              <a:off x="1821326" y="2972846"/>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FB2422-9F54-4E67-B387-D055888AC6E1}"/>
                </a:ext>
              </a:extLst>
            </p:cNvPr>
            <p:cNvSpPr txBox="1"/>
            <p:nvPr/>
          </p:nvSpPr>
          <p:spPr>
            <a:xfrm>
              <a:off x="1278254" y="4266659"/>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entities</a:t>
              </a:r>
            </a:p>
          </p:txBody>
        </p:sp>
        <p:sp>
          <p:nvSpPr>
            <p:cNvPr id="15" name="TextBox 14">
              <a:extLst>
                <a:ext uri="{FF2B5EF4-FFF2-40B4-BE49-F238E27FC236}">
                  <a16:creationId xmlns:a16="http://schemas.microsoft.com/office/drawing/2014/main" id="{BC239256-3E18-48DC-AAAA-1CB99947BC73}"/>
                </a:ext>
              </a:extLst>
            </p:cNvPr>
            <p:cNvSpPr txBox="1"/>
            <p:nvPr/>
          </p:nvSpPr>
          <p:spPr>
            <a:xfrm>
              <a:off x="2438610" y="4259713"/>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table</a:t>
              </a:r>
            </a:p>
          </p:txBody>
        </p:sp>
        <p:cxnSp>
          <p:nvCxnSpPr>
            <p:cNvPr id="16" name="Straight Arrow Connector 15">
              <a:extLst>
                <a:ext uri="{FF2B5EF4-FFF2-40B4-BE49-F238E27FC236}">
                  <a16:creationId xmlns:a16="http://schemas.microsoft.com/office/drawing/2014/main" id="{C6CEB605-A704-4C9B-A0D6-0BF3B7B5CBCF}"/>
                </a:ext>
              </a:extLst>
            </p:cNvPr>
            <p:cNvCxnSpPr/>
            <p:nvPr/>
          </p:nvCxnSpPr>
          <p:spPr>
            <a:xfrm flipH="1">
              <a:off x="2945976" y="3282408"/>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EEB5C1-1C55-40C4-B4FC-6FAFAFF1F682}"/>
                </a:ext>
              </a:extLst>
            </p:cNvPr>
            <p:cNvCxnSpPr>
              <a:endCxn id="18" idx="0"/>
            </p:cNvCxnSpPr>
            <p:nvPr/>
          </p:nvCxnSpPr>
          <p:spPr>
            <a:xfrm flipH="1">
              <a:off x="4711594" y="3511008"/>
              <a:ext cx="241618"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AF5F8E-C0F4-4808-8BAF-39B748382F10}"/>
                </a:ext>
              </a:extLst>
            </p:cNvPr>
            <p:cNvSpPr txBox="1"/>
            <p:nvPr/>
          </p:nvSpPr>
          <p:spPr>
            <a:xfrm>
              <a:off x="4034471" y="4232769"/>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account</a:t>
              </a:r>
            </a:p>
          </p:txBody>
        </p:sp>
        <p:sp>
          <p:nvSpPr>
            <p:cNvPr id="19" name="Rectangle 18">
              <a:extLst>
                <a:ext uri="{FF2B5EF4-FFF2-40B4-BE49-F238E27FC236}">
                  <a16:creationId xmlns:a16="http://schemas.microsoft.com/office/drawing/2014/main" id="{5B9EB096-D187-4833-814A-87C39655EF2C}"/>
                </a:ext>
              </a:extLst>
            </p:cNvPr>
            <p:cNvSpPr/>
            <p:nvPr/>
          </p:nvSpPr>
          <p:spPr bwMode="auto">
            <a:xfrm>
              <a:off x="1821326" y="3745782"/>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0" name="TextBox 19">
              <a:extLst>
                <a:ext uri="{FF2B5EF4-FFF2-40B4-BE49-F238E27FC236}">
                  <a16:creationId xmlns:a16="http://schemas.microsoft.com/office/drawing/2014/main" id="{24D10B91-1132-4EDE-A352-B38F59C95AFA}"/>
                </a:ext>
              </a:extLst>
            </p:cNvPr>
            <p:cNvSpPr txBox="1"/>
            <p:nvPr/>
          </p:nvSpPr>
          <p:spPr>
            <a:xfrm>
              <a:off x="4774776" y="3684459"/>
              <a:ext cx="1600200"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SAS TOKEN</a:t>
              </a:r>
            </a:p>
          </p:txBody>
        </p:sp>
        <p:cxnSp>
          <p:nvCxnSpPr>
            <p:cNvPr id="21" name="Straight Connector 20">
              <a:extLst>
                <a:ext uri="{FF2B5EF4-FFF2-40B4-BE49-F238E27FC236}">
                  <a16:creationId xmlns:a16="http://schemas.microsoft.com/office/drawing/2014/main" id="{38B96F77-4AE9-4092-B12E-97A75514F94B}"/>
                </a:ext>
              </a:extLst>
            </p:cNvPr>
            <p:cNvCxnSpPr/>
            <p:nvPr/>
          </p:nvCxnSpPr>
          <p:spPr>
            <a:xfrm>
              <a:off x="6675437" y="1820862"/>
              <a:ext cx="0" cy="28194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2AABB8-E4EC-4F8A-BD05-2C88F07FCBDD}"/>
                </a:ext>
              </a:extLst>
            </p:cNvPr>
            <p:cNvCxnSpPr/>
            <p:nvPr/>
          </p:nvCxnSpPr>
          <p:spPr>
            <a:xfrm>
              <a:off x="6675437" y="3192462"/>
              <a:ext cx="3810000" cy="40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359CEA-37B8-4A4F-9C66-1DB1F8A4CB56}"/>
                </a:ext>
              </a:extLst>
            </p:cNvPr>
            <p:cNvSpPr/>
            <p:nvPr/>
          </p:nvSpPr>
          <p:spPr bwMode="auto">
            <a:xfrm>
              <a:off x="7246937" y="2057682"/>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953D7511-1E2C-412D-8F33-E46744F68D03}"/>
                </a:ext>
              </a:extLst>
            </p:cNvPr>
            <p:cNvSpPr/>
            <p:nvPr/>
          </p:nvSpPr>
          <p:spPr bwMode="auto">
            <a:xfrm>
              <a:off x="7246937" y="3606190"/>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5" name="TextBox 24">
              <a:extLst>
                <a:ext uri="{FF2B5EF4-FFF2-40B4-BE49-F238E27FC236}">
                  <a16:creationId xmlns:a16="http://schemas.microsoft.com/office/drawing/2014/main" id="{F3478C86-AFD0-4F22-9C87-175EE715C39B}"/>
                </a:ext>
              </a:extLst>
            </p:cNvPr>
            <p:cNvSpPr txBox="1"/>
            <p:nvPr/>
          </p:nvSpPr>
          <p:spPr>
            <a:xfrm>
              <a:off x="7905826" y="2084785"/>
              <a:ext cx="1333500" cy="578486"/>
            </a:xfrm>
            <a:prstGeom prst="rect">
              <a:avLst/>
            </a:prstGeom>
            <a:noFill/>
          </p:spPr>
          <p:txBody>
            <a:bodyPr wrap="square" lIns="182880" tIns="146304" rIns="182880" bIns="146304" rtlCol="0">
              <a:spAutoFit/>
            </a:bodyPr>
            <a:lstStyle/>
            <a:p>
              <a:pPr lvl="0">
                <a:lnSpc>
                  <a:spcPct val="90000"/>
                </a:lnSpc>
                <a:spcAft>
                  <a:spcPts val="600"/>
                </a:spcAft>
              </a:pPr>
              <a:r>
                <a:rPr lang="en-US" sz="1600" dirty="0">
                  <a:gradFill>
                    <a:gsLst>
                      <a:gs pos="2917">
                        <a:srgbClr val="000000"/>
                      </a:gs>
                      <a:gs pos="30000">
                        <a:srgbClr val="000000"/>
                      </a:gs>
                    </a:gsLst>
                    <a:lin ang="5400000" scaled="0"/>
                  </a:gradFill>
                </a:rPr>
                <a:t>ODATA</a:t>
              </a:r>
            </a:p>
          </p:txBody>
        </p:sp>
        <p:sp>
          <p:nvSpPr>
            <p:cNvPr id="26" name="TextBox 25">
              <a:extLst>
                <a:ext uri="{FF2B5EF4-FFF2-40B4-BE49-F238E27FC236}">
                  <a16:creationId xmlns:a16="http://schemas.microsoft.com/office/drawing/2014/main" id="{0580AFE4-E76A-4FC1-9685-B7312FBD04BD}"/>
                </a:ext>
              </a:extLst>
            </p:cNvPr>
            <p:cNvSpPr txBox="1"/>
            <p:nvPr/>
          </p:nvSpPr>
          <p:spPr>
            <a:xfrm>
              <a:off x="7672423" y="3638795"/>
              <a:ext cx="2438399" cy="578486"/>
            </a:xfrm>
            <a:prstGeom prst="rect">
              <a:avLst/>
            </a:prstGeom>
            <a:noFill/>
          </p:spPr>
          <p:txBody>
            <a:bodyPr wrap="square" lIns="182880" tIns="146304" rIns="182880" bIns="146304" rtlCol="0">
              <a:spAutoFit/>
            </a:bodyPr>
            <a:lstStyle/>
            <a:p>
              <a:pPr lvl="0">
                <a:lnSpc>
                  <a:spcPct val="90000"/>
                </a:lnSpc>
                <a:spcAft>
                  <a:spcPts val="600"/>
                </a:spcAft>
              </a:pPr>
              <a:r>
                <a:rPr lang="en-US" sz="1600" dirty="0">
                  <a:gradFill>
                    <a:gsLst>
                      <a:gs pos="2917">
                        <a:srgbClr val="000000"/>
                      </a:gs>
                      <a:gs pos="30000">
                        <a:srgbClr val="000000"/>
                      </a:gs>
                    </a:gsLst>
                    <a:lin ang="5400000" scaled="0"/>
                  </a:gradFill>
                </a:rPr>
                <a:t>TableClient</a:t>
              </a:r>
            </a:p>
          </p:txBody>
        </p:sp>
      </p:grpSp>
    </p:spTree>
    <p:extLst>
      <p:ext uri="{BB962C8B-B14F-4D97-AF65-F5344CB8AC3E}">
        <p14:creationId xmlns:p14="http://schemas.microsoft.com/office/powerpoint/2010/main" val="17721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0d648632-b8f3-409d-a5e8-9fb872f680a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6143-E984-41D0-8321-D293CFAD3C53}"/>
              </a:ext>
            </a:extLst>
          </p:cNvPr>
          <p:cNvSpPr>
            <a:spLocks noGrp="1"/>
          </p:cNvSpPr>
          <p:nvPr>
            <p:ph type="title"/>
          </p:nvPr>
        </p:nvSpPr>
        <p:spPr/>
        <p:txBody>
          <a:bodyPr/>
          <a:lstStyle/>
          <a:p>
            <a:r>
              <a:rPr lang="en-US" dirty="0"/>
              <a:t>Migration to Cosmos DB</a:t>
            </a:r>
          </a:p>
        </p:txBody>
      </p:sp>
      <p:sp>
        <p:nvSpPr>
          <p:cNvPr id="4" name="Content Placeholder 2">
            <a:extLst>
              <a:ext uri="{FF2B5EF4-FFF2-40B4-BE49-F238E27FC236}">
                <a16:creationId xmlns:a16="http://schemas.microsoft.com/office/drawing/2014/main" id="{5E8C3C48-4C79-4C55-B400-5F47188D22F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All existing Storage Accounts are migrating to Cosmos DB:</a:t>
            </a:r>
          </a:p>
          <a:p>
            <a:pPr lvl="1"/>
            <a:r>
              <a:rPr lang="en-US" b="0" kern="0" dirty="0">
                <a:solidFill>
                  <a:srgbClr val="000000"/>
                </a:solidFill>
              </a:rPr>
              <a:t>Existing applications can migrate to Cosmos DB with no code changes</a:t>
            </a:r>
          </a:p>
          <a:p>
            <a:pPr lvl="0"/>
            <a:r>
              <a:rPr lang="en-US" b="0" kern="0" dirty="0">
                <a:solidFill>
                  <a:srgbClr val="000000"/>
                </a:solidFill>
              </a:rPr>
              <a:t>The Cosmos DB Tables API introduced new features not found in standard Storage:</a:t>
            </a:r>
          </a:p>
          <a:p>
            <a:pPr lvl="1"/>
            <a:r>
              <a:rPr lang="en-US" b="0" kern="0" dirty="0">
                <a:solidFill>
                  <a:srgbClr val="000000"/>
                </a:solidFill>
              </a:rPr>
              <a:t>Turnkey global distribution</a:t>
            </a:r>
          </a:p>
          <a:p>
            <a:pPr lvl="1"/>
            <a:r>
              <a:rPr lang="en-US" b="0" kern="0" dirty="0">
                <a:solidFill>
                  <a:srgbClr val="000000"/>
                </a:solidFill>
              </a:rPr>
              <a:t>Dedicated throughput worldwide</a:t>
            </a:r>
          </a:p>
          <a:p>
            <a:pPr lvl="1"/>
            <a:r>
              <a:rPr lang="en-US" b="0" kern="0" dirty="0">
                <a:solidFill>
                  <a:srgbClr val="000000"/>
                </a:solidFill>
              </a:rPr>
              <a:t>Single-digit millisecond latencies at the 99th percentile</a:t>
            </a:r>
          </a:p>
          <a:p>
            <a:pPr lvl="1"/>
            <a:r>
              <a:rPr lang="en-US" b="0" kern="0" dirty="0">
                <a:solidFill>
                  <a:srgbClr val="000000"/>
                </a:solidFill>
              </a:rPr>
              <a:t>Guaranteed high availability</a:t>
            </a:r>
          </a:p>
          <a:p>
            <a:pPr lvl="1"/>
            <a:r>
              <a:rPr lang="en-US" b="0" kern="0" dirty="0">
                <a:solidFill>
                  <a:srgbClr val="000000"/>
                </a:solidFill>
              </a:rPr>
              <a:t>Automatic secondary indexing</a:t>
            </a:r>
          </a:p>
        </p:txBody>
      </p:sp>
    </p:spTree>
    <p:extLst>
      <p:ext uri="{BB962C8B-B14F-4D97-AF65-F5344CB8AC3E}">
        <p14:creationId xmlns:p14="http://schemas.microsoft.com/office/powerpoint/2010/main" val="269836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8B62-300D-45ED-8E20-A954A0DA5DF1}"/>
              </a:ext>
            </a:extLst>
          </p:cNvPr>
          <p:cNvSpPr>
            <a:spLocks noGrp="1"/>
          </p:cNvSpPr>
          <p:nvPr>
            <p:ph type="title"/>
          </p:nvPr>
        </p:nvSpPr>
        <p:spPr/>
        <p:txBody>
          <a:bodyPr/>
          <a:lstStyle/>
          <a:p>
            <a:r>
              <a:rPr lang="en-US" dirty="0"/>
              <a:t>Azure Search</a:t>
            </a:r>
          </a:p>
        </p:txBody>
      </p:sp>
      <p:sp>
        <p:nvSpPr>
          <p:cNvPr id="4" name="Content Placeholder 2">
            <a:extLst>
              <a:ext uri="{FF2B5EF4-FFF2-40B4-BE49-F238E27FC236}">
                <a16:creationId xmlns:a16="http://schemas.microsoft.com/office/drawing/2014/main" id="{4B0D7A17-EBB5-4FDE-B303-7C7E8A43D3F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Search-as-a-Service:</a:t>
            </a:r>
          </a:p>
          <a:p>
            <a:pPr lvl="1"/>
            <a:r>
              <a:rPr lang="en-US" b="0" kern="0" dirty="0">
                <a:solidFill>
                  <a:srgbClr val="000000"/>
                </a:solidFill>
              </a:rPr>
              <a:t>Delegates server and infrastructure management to Microsoft</a:t>
            </a:r>
          </a:p>
          <a:p>
            <a:pPr lvl="1"/>
            <a:r>
              <a:rPr lang="en-US" b="0" kern="0" dirty="0">
                <a:solidFill>
                  <a:srgbClr val="000000"/>
                </a:solidFill>
              </a:rPr>
              <a:t>Immediately ready-to-use service that you populate with search data, and then access from your application:</a:t>
            </a:r>
          </a:p>
          <a:p>
            <a:pPr lvl="2"/>
            <a:r>
              <a:rPr lang="en-US" b="0" kern="0" dirty="0">
                <a:solidFill>
                  <a:srgbClr val="000000"/>
                </a:solidFill>
              </a:rPr>
              <a:t>Accessible via REST APIs or Client SDKs</a:t>
            </a:r>
          </a:p>
          <a:p>
            <a:pPr lvl="1"/>
            <a:r>
              <a:rPr lang="en-US" b="0" kern="0" dirty="0">
                <a:solidFill>
                  <a:srgbClr val="000000"/>
                </a:solidFill>
              </a:rPr>
              <a:t>Standard search is fully scalable, with options to increase storage or service replicas for handling larger query loads</a:t>
            </a:r>
          </a:p>
          <a:p>
            <a:pPr lvl="0"/>
            <a:endParaRPr lang="en-US" b="0" kern="0" dirty="0">
              <a:solidFill>
                <a:srgbClr val="000000"/>
              </a:solidFill>
            </a:endParaRPr>
          </a:p>
        </p:txBody>
      </p:sp>
    </p:spTree>
    <p:extLst>
      <p:ext uri="{BB962C8B-B14F-4D97-AF65-F5344CB8AC3E}">
        <p14:creationId xmlns:p14="http://schemas.microsoft.com/office/powerpoint/2010/main" val="2474806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9d27610f-3f63-4aad-8515-50e5b6a55f5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3464-415D-401D-A089-577F1290745C}"/>
              </a:ext>
            </a:extLst>
          </p:cNvPr>
          <p:cNvSpPr>
            <a:spLocks noGrp="1"/>
          </p:cNvSpPr>
          <p:nvPr>
            <p:ph type="title"/>
          </p:nvPr>
        </p:nvSpPr>
        <p:spPr/>
        <p:txBody>
          <a:bodyPr/>
          <a:lstStyle/>
          <a:p>
            <a:r>
              <a:rPr lang="en-US" dirty="0"/>
              <a:t>Azure Search Indexers</a:t>
            </a:r>
          </a:p>
        </p:txBody>
      </p:sp>
      <p:sp>
        <p:nvSpPr>
          <p:cNvPr id="4" name="Content Placeholder 2">
            <a:extLst>
              <a:ext uri="{FF2B5EF4-FFF2-40B4-BE49-F238E27FC236}">
                <a16:creationId xmlns:a16="http://schemas.microsoft.com/office/drawing/2014/main" id="{5281D9C5-39A2-4F95-9ED0-790237D5C34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Search can index existing data stores including:</a:t>
            </a:r>
          </a:p>
          <a:p>
            <a:pPr lvl="1"/>
            <a:r>
              <a:rPr lang="en-US" b="0" kern="0" dirty="0">
                <a:solidFill>
                  <a:srgbClr val="000000"/>
                </a:solidFill>
              </a:rPr>
              <a:t>CosmosDB DocumentDB API</a:t>
            </a:r>
          </a:p>
          <a:p>
            <a:pPr lvl="1"/>
            <a:r>
              <a:rPr lang="en-US" b="0" kern="0" dirty="0">
                <a:solidFill>
                  <a:srgbClr val="000000"/>
                </a:solidFill>
              </a:rPr>
              <a:t>Azure SQL Database</a:t>
            </a:r>
          </a:p>
        </p:txBody>
      </p:sp>
      <p:pic>
        <p:nvPicPr>
          <p:cNvPr id="5" name="Picture 2" descr="SQL Database and DocumentDB Indexers dumping documents into separate Azure Search indexes">
            <a:extLst>
              <a:ext uri="{FF2B5EF4-FFF2-40B4-BE49-F238E27FC236}">
                <a16:creationId xmlns:a16="http://schemas.microsoft.com/office/drawing/2014/main" id="{9F4A5F01-C103-45FA-9AA3-2415EEFF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55826" y="2413591"/>
            <a:ext cx="6125079" cy="444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22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50385cc5-9bc4-4dfe-84a8-46bf0ce8c74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4172-D6D3-4D90-BCE9-848A17D93FDB}"/>
              </a:ext>
            </a:extLst>
          </p:cNvPr>
          <p:cNvSpPr>
            <a:spLocks noGrp="1"/>
          </p:cNvSpPr>
          <p:nvPr>
            <p:ph type="title"/>
          </p:nvPr>
        </p:nvSpPr>
        <p:spPr/>
        <p:txBody>
          <a:bodyPr/>
          <a:lstStyle/>
          <a:p>
            <a:r>
              <a:rPr lang="en-US" dirty="0"/>
              <a:t>Time Series Insights</a:t>
            </a:r>
          </a:p>
        </p:txBody>
      </p:sp>
      <p:sp>
        <p:nvSpPr>
          <p:cNvPr id="4" name="Content Placeholder 2">
            <a:extLst>
              <a:ext uri="{FF2B5EF4-FFF2-40B4-BE49-F238E27FC236}">
                <a16:creationId xmlns:a16="http://schemas.microsoft.com/office/drawing/2014/main" id="{2E0A2970-6489-46B5-BBF8-208720E58E9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Manages IoT time-series data stored in the cloud:</a:t>
            </a:r>
          </a:p>
          <a:p>
            <a:pPr lvl="1"/>
            <a:r>
              <a:rPr lang="en-US" b="0" kern="0" dirty="0">
                <a:solidFill>
                  <a:srgbClr val="000000"/>
                </a:solidFill>
              </a:rPr>
              <a:t>End-to-end service that manages:</a:t>
            </a:r>
          </a:p>
          <a:p>
            <a:pPr lvl="2"/>
            <a:r>
              <a:rPr lang="en-US" b="0" kern="0" dirty="0">
                <a:solidFill>
                  <a:srgbClr val="000000"/>
                </a:solidFill>
              </a:rPr>
              <a:t>Analytics</a:t>
            </a:r>
          </a:p>
          <a:p>
            <a:pPr lvl="2"/>
            <a:r>
              <a:rPr lang="en-US" b="0" kern="0" dirty="0">
                <a:solidFill>
                  <a:srgbClr val="000000"/>
                </a:solidFill>
              </a:rPr>
              <a:t>Storage</a:t>
            </a:r>
          </a:p>
          <a:p>
            <a:pPr lvl="2"/>
            <a:r>
              <a:rPr lang="en-US" b="0" kern="0" dirty="0">
                <a:solidFill>
                  <a:srgbClr val="000000"/>
                </a:solidFill>
              </a:rPr>
              <a:t>Visualization</a:t>
            </a:r>
          </a:p>
          <a:p>
            <a:pPr lvl="1"/>
            <a:r>
              <a:rPr lang="en-US" b="0" kern="0" dirty="0">
                <a:solidFill>
                  <a:srgbClr val="000000"/>
                </a:solidFill>
              </a:rPr>
              <a:t>Designed for terabytes of time-series data</a:t>
            </a:r>
          </a:p>
          <a:p>
            <a:pPr lvl="1"/>
            <a:r>
              <a:rPr lang="en-US" b="0" kern="0" dirty="0">
                <a:solidFill>
                  <a:srgbClr val="000000"/>
                </a:solidFill>
              </a:rPr>
              <a:t>Integrates with IoT Hubs to ingest data</a:t>
            </a:r>
          </a:p>
        </p:txBody>
      </p:sp>
    </p:spTree>
    <p:extLst>
      <p:ext uri="{BB962C8B-B14F-4D97-AF65-F5344CB8AC3E}">
        <p14:creationId xmlns:p14="http://schemas.microsoft.com/office/powerpoint/2010/main" val="466901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5673-6368-42EC-9255-3BB8ECE2C211}"/>
              </a:ext>
            </a:extLst>
          </p:cNvPr>
          <p:cNvSpPr>
            <a:spLocks noGrp="1"/>
          </p:cNvSpPr>
          <p:nvPr>
            <p:ph type="title"/>
          </p:nvPr>
        </p:nvSpPr>
        <p:spPr/>
        <p:txBody>
          <a:bodyPr/>
          <a:lstStyle/>
          <a:p>
            <a:r>
              <a:rPr lang="en-US" dirty="0"/>
              <a:t>Lesson 3: Azure Cosmos DB</a:t>
            </a:r>
          </a:p>
        </p:txBody>
      </p:sp>
      <p:sp>
        <p:nvSpPr>
          <p:cNvPr id="3" name="Text Placeholder 2">
            <a:extLst>
              <a:ext uri="{FF2B5EF4-FFF2-40B4-BE49-F238E27FC236}">
                <a16:creationId xmlns:a16="http://schemas.microsoft.com/office/drawing/2014/main" id="{0DAE9F0C-6500-4492-8EB5-10DB16DCBD58}"/>
              </a:ext>
            </a:extLst>
          </p:cNvPr>
          <p:cNvSpPr>
            <a:spLocks noGrp="1"/>
          </p:cNvSpPr>
          <p:nvPr>
            <p:ph type="body" idx="1"/>
          </p:nvPr>
        </p:nvSpPr>
        <p:spPr/>
        <p:txBody>
          <a:bodyPr/>
          <a:lstStyle/>
          <a:p>
            <a:r>
              <a:rPr lang="en-US" dirty="0"/>
              <a:t>Cosmos DB
Consistency Levels</a:t>
            </a:r>
          </a:p>
        </p:txBody>
      </p:sp>
    </p:spTree>
    <p:extLst>
      <p:ext uri="{BB962C8B-B14F-4D97-AF65-F5344CB8AC3E}">
        <p14:creationId xmlns:p14="http://schemas.microsoft.com/office/powerpoint/2010/main" val="40706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F787-657E-44C4-AF03-9803B5B7C7DE}"/>
              </a:ext>
            </a:extLst>
          </p:cNvPr>
          <p:cNvSpPr>
            <a:spLocks noGrp="1"/>
          </p:cNvSpPr>
          <p:nvPr>
            <p:ph type="title"/>
          </p:nvPr>
        </p:nvSpPr>
        <p:spPr/>
        <p:txBody>
          <a:bodyPr/>
          <a:lstStyle/>
          <a:p>
            <a:r>
              <a:rPr lang="en-US" dirty="0"/>
              <a:t>Cosmos DB</a:t>
            </a:r>
          </a:p>
        </p:txBody>
      </p:sp>
      <p:grpSp>
        <p:nvGrpSpPr>
          <p:cNvPr id="3" name="Group 2" descr="Azure Cosmos DB Overview">
            <a:extLst>
              <a:ext uri="{FF2B5EF4-FFF2-40B4-BE49-F238E27FC236}">
                <a16:creationId xmlns:a16="http://schemas.microsoft.com/office/drawing/2014/main" id="{128DA8BC-5BD4-4EC1-8C9B-622B00243FE5}"/>
              </a:ext>
            </a:extLst>
          </p:cNvPr>
          <p:cNvGrpSpPr/>
          <p:nvPr/>
        </p:nvGrpSpPr>
        <p:grpSpPr>
          <a:xfrm>
            <a:off x="396081" y="1820862"/>
            <a:ext cx="8049954" cy="4769966"/>
            <a:chOff x="396081" y="1820862"/>
            <a:chExt cx="8049954" cy="4769966"/>
          </a:xfrm>
        </p:grpSpPr>
        <p:cxnSp>
          <p:nvCxnSpPr>
            <p:cNvPr id="4" name="Straight Connector 3">
              <a:extLst>
                <a:ext uri="{FF2B5EF4-FFF2-40B4-BE49-F238E27FC236}">
                  <a16:creationId xmlns:a16="http://schemas.microsoft.com/office/drawing/2014/main" id="{A0BF8647-FD3E-4192-BF4E-2C99D25ABCDF}"/>
                </a:ext>
              </a:extLst>
            </p:cNvPr>
            <p:cNvCxnSpPr/>
            <p:nvPr/>
          </p:nvCxnSpPr>
          <p:spPr>
            <a:xfrm>
              <a:off x="440736" y="5393470"/>
              <a:ext cx="7735873" cy="13549"/>
            </a:xfrm>
            <a:prstGeom prst="line">
              <a:avLst/>
            </a:prstGeom>
            <a:noFill/>
            <a:ln w="9525" cap="flat" cmpd="sng" algn="ctr">
              <a:solidFill>
                <a:srgbClr val="D83B01"/>
              </a:solidFill>
              <a:prstDash val="solid"/>
            </a:ln>
            <a:effectLst/>
          </p:spPr>
        </p:cxnSp>
        <p:cxnSp>
          <p:nvCxnSpPr>
            <p:cNvPr id="5" name="Straight Connector 4">
              <a:extLst>
                <a:ext uri="{FF2B5EF4-FFF2-40B4-BE49-F238E27FC236}">
                  <a16:creationId xmlns:a16="http://schemas.microsoft.com/office/drawing/2014/main" id="{3ECD3B77-9D4A-4660-9414-DD53740FB7FF}"/>
                </a:ext>
              </a:extLst>
            </p:cNvPr>
            <p:cNvCxnSpPr/>
            <p:nvPr/>
          </p:nvCxnSpPr>
          <p:spPr>
            <a:xfrm>
              <a:off x="440736" y="5648495"/>
              <a:ext cx="7744592" cy="7370"/>
            </a:xfrm>
            <a:prstGeom prst="line">
              <a:avLst/>
            </a:prstGeom>
            <a:noFill/>
            <a:ln w="9525" cap="flat" cmpd="sng" algn="ctr">
              <a:solidFill>
                <a:srgbClr val="D83B01"/>
              </a:solidFill>
              <a:prstDash val="solid"/>
            </a:ln>
            <a:effectLst/>
          </p:spPr>
        </p:cxnSp>
        <p:sp>
          <p:nvSpPr>
            <p:cNvPr id="6" name="TextBox 5">
              <a:extLst>
                <a:ext uri="{FF2B5EF4-FFF2-40B4-BE49-F238E27FC236}">
                  <a16:creationId xmlns:a16="http://schemas.microsoft.com/office/drawing/2014/main" id="{A88AC093-7C7A-44D7-A076-6C10D979435F}"/>
                </a:ext>
              </a:extLst>
            </p:cNvPr>
            <p:cNvSpPr txBox="1"/>
            <p:nvPr/>
          </p:nvSpPr>
          <p:spPr>
            <a:xfrm>
              <a:off x="396081" y="5421747"/>
              <a:ext cx="1271502"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Global distribution</a:t>
              </a:r>
            </a:p>
          </p:txBody>
        </p:sp>
        <p:sp>
          <p:nvSpPr>
            <p:cNvPr id="7" name="TextBox 6">
              <a:extLst>
                <a:ext uri="{FF2B5EF4-FFF2-40B4-BE49-F238E27FC236}">
                  <a16:creationId xmlns:a16="http://schemas.microsoft.com/office/drawing/2014/main" id="{7E825323-712F-4CAA-B1EE-FC2C9E67403F}"/>
                </a:ext>
              </a:extLst>
            </p:cNvPr>
            <p:cNvSpPr txBox="1"/>
            <p:nvPr/>
          </p:nvSpPr>
          <p:spPr>
            <a:xfrm>
              <a:off x="1965514" y="5421747"/>
              <a:ext cx="1087157"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Elastic scale out</a:t>
              </a:r>
            </a:p>
          </p:txBody>
        </p:sp>
        <p:sp>
          <p:nvSpPr>
            <p:cNvPr id="8" name="TextBox 7">
              <a:extLst>
                <a:ext uri="{FF2B5EF4-FFF2-40B4-BE49-F238E27FC236}">
                  <a16:creationId xmlns:a16="http://schemas.microsoft.com/office/drawing/2014/main" id="{A3998550-0936-4128-B4FD-BF170FFB28B0}"/>
                </a:ext>
              </a:extLst>
            </p:cNvPr>
            <p:cNvSpPr txBox="1"/>
            <p:nvPr/>
          </p:nvSpPr>
          <p:spPr>
            <a:xfrm>
              <a:off x="3403418" y="5421747"/>
              <a:ext cx="1611339"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Guaranteed low latency</a:t>
              </a:r>
            </a:p>
          </p:txBody>
        </p:sp>
        <p:sp>
          <p:nvSpPr>
            <p:cNvPr id="9" name="TextBox 8">
              <a:extLst>
                <a:ext uri="{FF2B5EF4-FFF2-40B4-BE49-F238E27FC236}">
                  <a16:creationId xmlns:a16="http://schemas.microsoft.com/office/drawing/2014/main" id="{7DC5DBA2-39C6-4FFD-BA97-25BA9B9A8E8B}"/>
                </a:ext>
              </a:extLst>
            </p:cNvPr>
            <p:cNvSpPr txBox="1"/>
            <p:nvPr/>
          </p:nvSpPr>
          <p:spPr>
            <a:xfrm>
              <a:off x="7075147" y="5421747"/>
              <a:ext cx="1370888"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Comprehensive SLAs</a:t>
              </a:r>
            </a:p>
          </p:txBody>
        </p:sp>
        <p:sp>
          <p:nvSpPr>
            <p:cNvPr id="10" name="TextBox 9">
              <a:extLst>
                <a:ext uri="{FF2B5EF4-FFF2-40B4-BE49-F238E27FC236}">
                  <a16:creationId xmlns:a16="http://schemas.microsoft.com/office/drawing/2014/main" id="{DE096321-046D-4088-9AB4-E69B115461E7}"/>
                </a:ext>
              </a:extLst>
            </p:cNvPr>
            <p:cNvSpPr txBox="1"/>
            <p:nvPr/>
          </p:nvSpPr>
          <p:spPr>
            <a:xfrm>
              <a:off x="2316071" y="3387981"/>
              <a:ext cx="5109412" cy="923201"/>
            </a:xfrm>
            <a:prstGeom prst="rect">
              <a:avLst/>
            </a:prstGeom>
            <a:noFill/>
          </p:spPr>
          <p:txBody>
            <a:bodyPr wrap="none" rtlCol="0">
              <a:spAutoFit/>
            </a:bodyPr>
            <a:lstStyle/>
            <a:p>
              <a:pPr lvl="0" defTabSz="914367" fontAlgn="auto">
                <a:spcBef>
                  <a:spcPts val="0"/>
                </a:spcBef>
                <a:spcAft>
                  <a:spcPts val="0"/>
                </a:spcAft>
                <a:defRPr/>
              </a:pPr>
              <a:r>
                <a:rPr lang="en-US" sz="5399" b="0" dirty="0">
                  <a:solidFill>
                    <a:srgbClr val="505050"/>
                  </a:solidFill>
                  <a:latin typeface="Helvetica Light" charset="0"/>
                  <a:ea typeface="Helvetica Light" charset="0"/>
                  <a:cs typeface="Helvetica Light" charset="0"/>
                </a:rPr>
                <a:t>Azure Cosmos DB</a:t>
              </a:r>
            </a:p>
          </p:txBody>
        </p:sp>
        <p:grpSp>
          <p:nvGrpSpPr>
            <p:cNvPr id="11" name="Group 10">
              <a:extLst>
                <a:ext uri="{FF2B5EF4-FFF2-40B4-BE49-F238E27FC236}">
                  <a16:creationId xmlns:a16="http://schemas.microsoft.com/office/drawing/2014/main" id="{6D3F626F-B2A4-4305-A7F5-620456D0FFD8}"/>
                </a:ext>
              </a:extLst>
            </p:cNvPr>
            <p:cNvGrpSpPr/>
            <p:nvPr/>
          </p:nvGrpSpPr>
          <p:grpSpPr>
            <a:xfrm>
              <a:off x="1196110" y="4469783"/>
              <a:ext cx="1668405" cy="746888"/>
              <a:chOff x="1670812" y="4304133"/>
              <a:chExt cx="2426376" cy="1086206"/>
            </a:xfrm>
          </p:grpSpPr>
          <p:sp>
            <p:nvSpPr>
              <p:cNvPr id="12" name="Rectangle 11">
                <a:extLst>
                  <a:ext uri="{FF2B5EF4-FFF2-40B4-BE49-F238E27FC236}">
                    <a16:creationId xmlns:a16="http://schemas.microsoft.com/office/drawing/2014/main" id="{FB2C6EE8-20DC-4512-ADFB-D06A21F06C60}"/>
                  </a:ext>
                </a:extLst>
              </p:cNvPr>
              <p:cNvSpPr/>
              <p:nvPr/>
            </p:nvSpPr>
            <p:spPr>
              <a:xfrm>
                <a:off x="1670812" y="4304133"/>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Key-Value</a:t>
                </a:r>
              </a:p>
            </p:txBody>
          </p:sp>
          <p:grpSp>
            <p:nvGrpSpPr>
              <p:cNvPr id="13" name="Group 12">
                <a:extLst>
                  <a:ext uri="{FF2B5EF4-FFF2-40B4-BE49-F238E27FC236}">
                    <a16:creationId xmlns:a16="http://schemas.microsoft.com/office/drawing/2014/main" id="{A5CF9399-FEA6-4839-A394-9A175E9181E0}"/>
                  </a:ext>
                </a:extLst>
              </p:cNvPr>
              <p:cNvGrpSpPr/>
              <p:nvPr/>
            </p:nvGrpSpPr>
            <p:grpSpPr>
              <a:xfrm>
                <a:off x="2402935" y="4760172"/>
                <a:ext cx="975811" cy="630167"/>
                <a:chOff x="2402935" y="4763251"/>
                <a:chExt cx="975811" cy="630167"/>
              </a:xfrm>
            </p:grpSpPr>
            <p:cxnSp>
              <p:nvCxnSpPr>
                <p:cNvPr id="14" name="Straight Connector 13">
                  <a:extLst>
                    <a:ext uri="{FF2B5EF4-FFF2-40B4-BE49-F238E27FC236}">
                      <a16:creationId xmlns:a16="http://schemas.microsoft.com/office/drawing/2014/main" id="{CD05EE30-05D5-462E-8E51-37B2CD970538}"/>
                    </a:ext>
                  </a:extLst>
                </p:cNvPr>
                <p:cNvCxnSpPr>
                  <a:cxnSpLocks/>
                </p:cNvCxnSpPr>
                <p:nvPr/>
              </p:nvCxnSpPr>
              <p:spPr>
                <a:xfrm>
                  <a:off x="2577054" y="484874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5" name="Oval 14">
                  <a:extLst>
                    <a:ext uri="{FF2B5EF4-FFF2-40B4-BE49-F238E27FC236}">
                      <a16:creationId xmlns:a16="http://schemas.microsoft.com/office/drawing/2014/main" id="{D3DEEBF1-CEE2-4358-B453-478B5669F282}"/>
                    </a:ext>
                  </a:extLst>
                </p:cNvPr>
                <p:cNvSpPr/>
                <p:nvPr/>
              </p:nvSpPr>
              <p:spPr bwMode="auto">
                <a:xfrm>
                  <a:off x="2402935" y="476325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6" name="Oval 15">
                  <a:extLst>
                    <a:ext uri="{FF2B5EF4-FFF2-40B4-BE49-F238E27FC236}">
                      <a16:creationId xmlns:a16="http://schemas.microsoft.com/office/drawing/2014/main" id="{93E6C71F-FE8A-4F74-8652-0C475A399850}"/>
                    </a:ext>
                  </a:extLst>
                </p:cNvPr>
                <p:cNvSpPr/>
                <p:nvPr/>
              </p:nvSpPr>
              <p:spPr bwMode="auto">
                <a:xfrm>
                  <a:off x="3220418" y="4771003"/>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7" name="Straight Connector 16">
                  <a:extLst>
                    <a:ext uri="{FF2B5EF4-FFF2-40B4-BE49-F238E27FC236}">
                      <a16:creationId xmlns:a16="http://schemas.microsoft.com/office/drawing/2014/main" id="{C9B8AF33-7CE9-4E61-9A91-341642796F3D}"/>
                    </a:ext>
                  </a:extLst>
                </p:cNvPr>
                <p:cNvCxnSpPr>
                  <a:cxnSpLocks/>
                </p:cNvCxnSpPr>
                <p:nvPr/>
              </p:nvCxnSpPr>
              <p:spPr>
                <a:xfrm>
                  <a:off x="2577054" y="5074927"/>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8" name="Oval 17">
                  <a:extLst>
                    <a:ext uri="{FF2B5EF4-FFF2-40B4-BE49-F238E27FC236}">
                      <a16:creationId xmlns:a16="http://schemas.microsoft.com/office/drawing/2014/main" id="{67A38EA3-7A88-47BA-ACC5-63F82356F20B}"/>
                    </a:ext>
                  </a:extLst>
                </p:cNvPr>
                <p:cNvSpPr/>
                <p:nvPr/>
              </p:nvSpPr>
              <p:spPr bwMode="auto">
                <a:xfrm>
                  <a:off x="2402935" y="4989435"/>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9" name="Oval 18">
                  <a:extLst>
                    <a:ext uri="{FF2B5EF4-FFF2-40B4-BE49-F238E27FC236}">
                      <a16:creationId xmlns:a16="http://schemas.microsoft.com/office/drawing/2014/main" id="{E1CCEEBA-9933-449D-A2D1-1DFF77E38D55}"/>
                    </a:ext>
                  </a:extLst>
                </p:cNvPr>
                <p:cNvSpPr/>
                <p:nvPr/>
              </p:nvSpPr>
              <p:spPr bwMode="auto">
                <a:xfrm>
                  <a:off x="3220418" y="4997187"/>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20" name="Straight Connector 19">
                  <a:extLst>
                    <a:ext uri="{FF2B5EF4-FFF2-40B4-BE49-F238E27FC236}">
                      <a16:creationId xmlns:a16="http://schemas.microsoft.com/office/drawing/2014/main" id="{9B5BAA01-3AE5-466F-9BA4-F117B8020C14}"/>
                    </a:ext>
                  </a:extLst>
                </p:cNvPr>
                <p:cNvCxnSpPr>
                  <a:cxnSpLocks/>
                </p:cNvCxnSpPr>
                <p:nvPr/>
              </p:nvCxnSpPr>
              <p:spPr>
                <a:xfrm>
                  <a:off x="2577054" y="530792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1" name="Oval 20">
                  <a:extLst>
                    <a:ext uri="{FF2B5EF4-FFF2-40B4-BE49-F238E27FC236}">
                      <a16:creationId xmlns:a16="http://schemas.microsoft.com/office/drawing/2014/main" id="{441E91C2-CF30-48E0-886B-AEF1D2E4EBA4}"/>
                    </a:ext>
                  </a:extLst>
                </p:cNvPr>
                <p:cNvSpPr/>
                <p:nvPr/>
              </p:nvSpPr>
              <p:spPr bwMode="auto">
                <a:xfrm>
                  <a:off x="2402935" y="522243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2" name="Oval 21">
                  <a:extLst>
                    <a:ext uri="{FF2B5EF4-FFF2-40B4-BE49-F238E27FC236}">
                      <a16:creationId xmlns:a16="http://schemas.microsoft.com/office/drawing/2014/main" id="{A8F28D76-BACC-4144-9693-2EFF9BA2D6EC}"/>
                    </a:ext>
                  </a:extLst>
                </p:cNvPr>
                <p:cNvSpPr/>
                <p:nvPr/>
              </p:nvSpPr>
              <p:spPr bwMode="auto">
                <a:xfrm>
                  <a:off x="3220418" y="5230184"/>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23" name="Group 22">
              <a:extLst>
                <a:ext uri="{FF2B5EF4-FFF2-40B4-BE49-F238E27FC236}">
                  <a16:creationId xmlns:a16="http://schemas.microsoft.com/office/drawing/2014/main" id="{DB095F51-C2FD-48FB-9758-88881E6594D9}"/>
                </a:ext>
              </a:extLst>
            </p:cNvPr>
            <p:cNvGrpSpPr/>
            <p:nvPr/>
          </p:nvGrpSpPr>
          <p:grpSpPr>
            <a:xfrm>
              <a:off x="2608425" y="4469783"/>
              <a:ext cx="1668405" cy="596865"/>
              <a:chOff x="3724756" y="4304133"/>
              <a:chExt cx="2426376" cy="868027"/>
            </a:xfrm>
          </p:grpSpPr>
          <p:grpSp>
            <p:nvGrpSpPr>
              <p:cNvPr id="24" name="Group 23">
                <a:extLst>
                  <a:ext uri="{FF2B5EF4-FFF2-40B4-BE49-F238E27FC236}">
                    <a16:creationId xmlns:a16="http://schemas.microsoft.com/office/drawing/2014/main" id="{0C3E4F23-27B3-4797-8F8D-1E8FC6875D52}"/>
                  </a:ext>
                </a:extLst>
              </p:cNvPr>
              <p:cNvGrpSpPr/>
              <p:nvPr/>
            </p:nvGrpSpPr>
            <p:grpSpPr>
              <a:xfrm>
                <a:off x="4429134" y="4978351"/>
                <a:ext cx="1132446" cy="193809"/>
                <a:chOff x="4937947" y="5178778"/>
                <a:chExt cx="733930" cy="124646"/>
              </a:xfrm>
            </p:grpSpPr>
            <p:cxnSp>
              <p:nvCxnSpPr>
                <p:cNvPr id="26" name="Straight Connector 25">
                  <a:extLst>
                    <a:ext uri="{FF2B5EF4-FFF2-40B4-BE49-F238E27FC236}">
                      <a16:creationId xmlns:a16="http://schemas.microsoft.com/office/drawing/2014/main" id="{5C9BA87F-7B2D-4A24-A877-1F48D154B400}"/>
                    </a:ext>
                  </a:extLst>
                </p:cNvPr>
                <p:cNvCxnSpPr>
                  <a:cxnSpLocks/>
                </p:cNvCxnSpPr>
                <p:nvPr/>
              </p:nvCxnSpPr>
              <p:spPr>
                <a:xfrm>
                  <a:off x="5062593" y="5241101"/>
                  <a:ext cx="187117"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7" name="Oval 26">
                  <a:extLst>
                    <a:ext uri="{FF2B5EF4-FFF2-40B4-BE49-F238E27FC236}">
                      <a16:creationId xmlns:a16="http://schemas.microsoft.com/office/drawing/2014/main" id="{6E230F0E-4C67-447F-A3B8-CB4FDE3E27A0}"/>
                    </a:ext>
                  </a:extLst>
                </p:cNvPr>
                <p:cNvSpPr/>
                <p:nvPr/>
              </p:nvSpPr>
              <p:spPr bwMode="auto">
                <a:xfrm>
                  <a:off x="4937947" y="5178778"/>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8" name="Oval 27">
                  <a:extLst>
                    <a:ext uri="{FF2B5EF4-FFF2-40B4-BE49-F238E27FC236}">
                      <a16:creationId xmlns:a16="http://schemas.microsoft.com/office/drawing/2014/main" id="{47E387D8-C45D-4B6D-9AD3-6ADDE07CD1DC}"/>
                    </a:ext>
                  </a:extLst>
                </p:cNvPr>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9" name="Oval 28">
                  <a:extLst>
                    <a:ext uri="{FF2B5EF4-FFF2-40B4-BE49-F238E27FC236}">
                      <a16:creationId xmlns:a16="http://schemas.microsoft.com/office/drawing/2014/main" id="{7196CDA9-6DE3-4D7F-8FE6-DC8E61415609}"/>
                    </a:ext>
                  </a:extLst>
                </p:cNvPr>
                <p:cNvSpPr/>
                <p:nvPr/>
              </p:nvSpPr>
              <p:spPr bwMode="auto">
                <a:xfrm>
                  <a:off x="5404122" y="5184435"/>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0" name="Oval 29">
                  <a:extLst>
                    <a:ext uri="{FF2B5EF4-FFF2-40B4-BE49-F238E27FC236}">
                      <a16:creationId xmlns:a16="http://schemas.microsoft.com/office/drawing/2014/main" id="{BE1F8FCE-461F-4D7B-9FF3-D996F577851F}"/>
                    </a:ext>
                  </a:extLst>
                </p:cNvPr>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sp>
            <p:nvSpPr>
              <p:cNvPr id="25" name="Rectangle 24">
                <a:extLst>
                  <a:ext uri="{FF2B5EF4-FFF2-40B4-BE49-F238E27FC236}">
                    <a16:creationId xmlns:a16="http://schemas.microsoft.com/office/drawing/2014/main" id="{D0E91FF9-55C0-45F2-819B-9A4011799FD9}"/>
                  </a:ext>
                </a:extLst>
              </p:cNvPr>
              <p:cNvSpPr/>
              <p:nvPr/>
            </p:nvSpPr>
            <p:spPr>
              <a:xfrm>
                <a:off x="3724756" y="4304133"/>
                <a:ext cx="2426376" cy="402843"/>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Column-family</a:t>
                </a:r>
              </a:p>
            </p:txBody>
          </p:sp>
        </p:grpSp>
        <p:grpSp>
          <p:nvGrpSpPr>
            <p:cNvPr id="31" name="Group 30">
              <a:extLst>
                <a:ext uri="{FF2B5EF4-FFF2-40B4-BE49-F238E27FC236}">
                  <a16:creationId xmlns:a16="http://schemas.microsoft.com/office/drawing/2014/main" id="{8DF276E8-E1E0-4AB7-8E03-4A3B6C367860}"/>
                </a:ext>
              </a:extLst>
            </p:cNvPr>
            <p:cNvGrpSpPr/>
            <p:nvPr/>
          </p:nvGrpSpPr>
          <p:grpSpPr>
            <a:xfrm>
              <a:off x="5493294" y="4469784"/>
              <a:ext cx="1668405" cy="756333"/>
              <a:chOff x="7920247" y="4304134"/>
              <a:chExt cx="2426376" cy="1099942"/>
            </a:xfrm>
          </p:grpSpPr>
          <p:sp>
            <p:nvSpPr>
              <p:cNvPr id="32" name="Rectangle 31">
                <a:extLst>
                  <a:ext uri="{FF2B5EF4-FFF2-40B4-BE49-F238E27FC236}">
                    <a16:creationId xmlns:a16="http://schemas.microsoft.com/office/drawing/2014/main" id="{44AF9306-0E68-41AC-AD6E-A16455C4EFDD}"/>
                  </a:ext>
                </a:extLst>
              </p:cNvPr>
              <p:cNvSpPr/>
              <p:nvPr/>
            </p:nvSpPr>
            <p:spPr>
              <a:xfrm>
                <a:off x="7920247" y="4304134"/>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Graph</a:t>
                </a:r>
              </a:p>
            </p:txBody>
          </p:sp>
          <p:grpSp>
            <p:nvGrpSpPr>
              <p:cNvPr id="33" name="Group 32">
                <a:extLst>
                  <a:ext uri="{FF2B5EF4-FFF2-40B4-BE49-F238E27FC236}">
                    <a16:creationId xmlns:a16="http://schemas.microsoft.com/office/drawing/2014/main" id="{5CA58E16-7CAC-4994-99F3-2CB95640C527}"/>
                  </a:ext>
                </a:extLst>
              </p:cNvPr>
              <p:cNvGrpSpPr/>
              <p:nvPr/>
            </p:nvGrpSpPr>
            <p:grpSpPr>
              <a:xfrm>
                <a:off x="8656606" y="4746435"/>
                <a:ext cx="1039620" cy="657641"/>
                <a:chOff x="7117181" y="5146654"/>
                <a:chExt cx="663064" cy="426544"/>
              </a:xfrm>
              <a:solidFill>
                <a:srgbClr val="59B4D9"/>
              </a:solidFill>
            </p:grpSpPr>
            <p:sp>
              <p:nvSpPr>
                <p:cNvPr id="34" name="Oval 33">
                  <a:extLst>
                    <a:ext uri="{FF2B5EF4-FFF2-40B4-BE49-F238E27FC236}">
                      <a16:creationId xmlns:a16="http://schemas.microsoft.com/office/drawing/2014/main" id="{DD27A0E1-35D6-4A0D-ABC5-85108B776A60}"/>
                    </a:ext>
                  </a:extLst>
                </p:cNvPr>
                <p:cNvSpPr/>
                <p:nvPr/>
              </p:nvSpPr>
              <p:spPr bwMode="auto">
                <a:xfrm rot="715722">
                  <a:off x="7117181" y="5146654"/>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5" name="Oval 34">
                  <a:extLst>
                    <a:ext uri="{FF2B5EF4-FFF2-40B4-BE49-F238E27FC236}">
                      <a16:creationId xmlns:a16="http://schemas.microsoft.com/office/drawing/2014/main" id="{E917EE7F-4311-4469-89AF-7C9D5372A5AD}"/>
                    </a:ext>
                  </a:extLst>
                </p:cNvPr>
                <p:cNvSpPr/>
                <p:nvPr/>
              </p:nvSpPr>
              <p:spPr bwMode="auto">
                <a:xfrm>
                  <a:off x="7476127" y="5224668"/>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6" name="Oval 35">
                  <a:extLst>
                    <a:ext uri="{FF2B5EF4-FFF2-40B4-BE49-F238E27FC236}">
                      <a16:creationId xmlns:a16="http://schemas.microsoft.com/office/drawing/2014/main" id="{7495BDBB-8DFF-4E95-A9F2-B08761078F06}"/>
                    </a:ext>
                  </a:extLst>
                </p:cNvPr>
                <p:cNvSpPr/>
                <p:nvPr/>
              </p:nvSpPr>
              <p:spPr bwMode="auto">
                <a:xfrm>
                  <a:off x="7296654"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7" name="Oval 36">
                  <a:extLst>
                    <a:ext uri="{FF2B5EF4-FFF2-40B4-BE49-F238E27FC236}">
                      <a16:creationId xmlns:a16="http://schemas.microsoft.com/office/drawing/2014/main" id="{8D974030-6302-413F-8012-704F5A0F00FD}"/>
                    </a:ext>
                  </a:extLst>
                </p:cNvPr>
                <p:cNvSpPr/>
                <p:nvPr/>
              </p:nvSpPr>
              <p:spPr bwMode="auto">
                <a:xfrm>
                  <a:off x="7655599"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38" name="Straight Connector 37">
                  <a:extLst>
                    <a:ext uri="{FF2B5EF4-FFF2-40B4-BE49-F238E27FC236}">
                      <a16:creationId xmlns:a16="http://schemas.microsoft.com/office/drawing/2014/main" id="{FF02BBE5-420D-4F17-B3DC-8E65930C0FF2}"/>
                    </a:ext>
                  </a:extLst>
                </p:cNvPr>
                <p:cNvCxnSpPr>
                  <a:cxnSpLocks/>
                </p:cNvCxnSpPr>
                <p:nvPr/>
              </p:nvCxnSpPr>
              <p:spPr>
                <a:xfrm>
                  <a:off x="7240481" y="5221859"/>
                  <a:ext cx="235646" cy="65132"/>
                </a:xfrm>
                <a:prstGeom prst="line">
                  <a:avLst/>
                </a:prstGeom>
                <a:grpFill/>
                <a:ln w="12700" cap="flat" cmpd="sng" algn="ctr">
                  <a:solidFill>
                    <a:srgbClr val="353535"/>
                  </a:solidFill>
                  <a:prstDash val="sysDot"/>
                  <a:miter lim="800000"/>
                  <a:headEnd type="none"/>
                  <a:tailEnd type="none"/>
                </a:ln>
                <a:effectLst/>
              </p:spPr>
            </p:cxnSp>
            <p:cxnSp>
              <p:nvCxnSpPr>
                <p:cNvPr id="39" name="Straight Connector 38">
                  <a:extLst>
                    <a:ext uri="{FF2B5EF4-FFF2-40B4-BE49-F238E27FC236}">
                      <a16:creationId xmlns:a16="http://schemas.microsoft.com/office/drawing/2014/main" id="{F6033C13-3A0B-4665-A17D-211CCA259EE7}"/>
                    </a:ext>
                  </a:extLst>
                </p:cNvPr>
                <p:cNvCxnSpPr>
                  <a:cxnSpLocks/>
                </p:cNvCxnSpPr>
                <p:nvPr/>
              </p:nvCxnSpPr>
              <p:spPr>
                <a:xfrm>
                  <a:off x="7421300" y="5510875"/>
                  <a:ext cx="234299" cy="0"/>
                </a:xfrm>
                <a:prstGeom prst="line">
                  <a:avLst/>
                </a:prstGeom>
                <a:grpFill/>
                <a:ln w="12700" cap="flat" cmpd="sng" algn="ctr">
                  <a:solidFill>
                    <a:srgbClr val="353535"/>
                  </a:solidFill>
                  <a:prstDash val="sysDot"/>
                  <a:miter lim="800000"/>
                  <a:headEnd type="none"/>
                  <a:tailEnd type="none"/>
                </a:ln>
                <a:effectLst/>
              </p:spPr>
            </p:cxnSp>
            <p:cxnSp>
              <p:nvCxnSpPr>
                <p:cNvPr id="40" name="Straight Connector 39">
                  <a:extLst>
                    <a:ext uri="{FF2B5EF4-FFF2-40B4-BE49-F238E27FC236}">
                      <a16:creationId xmlns:a16="http://schemas.microsoft.com/office/drawing/2014/main" id="{01C36697-AA71-47D5-AAAA-E5BF02C8C121}"/>
                    </a:ext>
                  </a:extLst>
                </p:cNvPr>
                <p:cNvCxnSpPr>
                  <a:cxnSpLocks/>
                </p:cNvCxnSpPr>
                <p:nvPr/>
              </p:nvCxnSpPr>
              <p:spPr>
                <a:xfrm>
                  <a:off x="7582519" y="5331060"/>
                  <a:ext cx="91334" cy="135746"/>
                </a:xfrm>
                <a:prstGeom prst="line">
                  <a:avLst/>
                </a:prstGeom>
                <a:grpFill/>
                <a:ln w="12700" cap="flat" cmpd="sng" algn="ctr">
                  <a:solidFill>
                    <a:srgbClr val="353535"/>
                  </a:solidFill>
                  <a:prstDash val="sysDot"/>
                  <a:miter lim="800000"/>
                  <a:headEnd type="none"/>
                  <a:tailEnd type="none"/>
                </a:ln>
                <a:effectLst/>
              </p:spPr>
            </p:cxnSp>
            <p:cxnSp>
              <p:nvCxnSpPr>
                <p:cNvPr id="41" name="Straight Connector 40">
                  <a:extLst>
                    <a:ext uri="{FF2B5EF4-FFF2-40B4-BE49-F238E27FC236}">
                      <a16:creationId xmlns:a16="http://schemas.microsoft.com/office/drawing/2014/main" id="{66962A43-A50B-48F5-B3D5-59761D2421E6}"/>
                    </a:ext>
                  </a:extLst>
                </p:cNvPr>
                <p:cNvCxnSpPr>
                  <a:cxnSpLocks/>
                </p:cNvCxnSpPr>
                <p:nvPr/>
              </p:nvCxnSpPr>
              <p:spPr>
                <a:xfrm flipV="1">
                  <a:off x="7403046" y="5331060"/>
                  <a:ext cx="91335" cy="135746"/>
                </a:xfrm>
                <a:prstGeom prst="line">
                  <a:avLst/>
                </a:prstGeom>
                <a:grpFill/>
                <a:ln w="12700" cap="flat" cmpd="sng" algn="ctr">
                  <a:solidFill>
                    <a:srgbClr val="353535"/>
                  </a:solidFill>
                  <a:prstDash val="sysDot"/>
                  <a:miter lim="800000"/>
                  <a:headEnd type="none"/>
                  <a:tailEnd type="none"/>
                </a:ln>
                <a:effectLst/>
              </p:spPr>
            </p:cxnSp>
          </p:grpSp>
        </p:grpSp>
        <p:grpSp>
          <p:nvGrpSpPr>
            <p:cNvPr id="42" name="Group 41">
              <a:extLst>
                <a:ext uri="{FF2B5EF4-FFF2-40B4-BE49-F238E27FC236}">
                  <a16:creationId xmlns:a16="http://schemas.microsoft.com/office/drawing/2014/main" id="{B6B13F62-6851-418F-AF80-C9C36ED2A575}"/>
                </a:ext>
              </a:extLst>
            </p:cNvPr>
            <p:cNvGrpSpPr/>
            <p:nvPr/>
          </p:nvGrpSpPr>
          <p:grpSpPr>
            <a:xfrm>
              <a:off x="4431462" y="4469783"/>
              <a:ext cx="1049404" cy="831456"/>
              <a:chOff x="6376014" y="4304133"/>
              <a:chExt cx="1526157" cy="1209193"/>
            </a:xfrm>
          </p:grpSpPr>
          <p:sp>
            <p:nvSpPr>
              <p:cNvPr id="43" name="Rectangle 42">
                <a:extLst>
                  <a:ext uri="{FF2B5EF4-FFF2-40B4-BE49-F238E27FC236}">
                    <a16:creationId xmlns:a16="http://schemas.microsoft.com/office/drawing/2014/main" id="{9D70573C-7C65-44A8-BC44-A671ABA42330}"/>
                  </a:ext>
                </a:extLst>
              </p:cNvPr>
              <p:cNvSpPr/>
              <p:nvPr/>
            </p:nvSpPr>
            <p:spPr>
              <a:xfrm>
                <a:off x="6376014" y="4304133"/>
                <a:ext cx="1526157"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Documents</a:t>
                </a:r>
              </a:p>
            </p:txBody>
          </p:sp>
          <p:grpSp>
            <p:nvGrpSpPr>
              <p:cNvPr id="44" name="Group 43">
                <a:extLst>
                  <a:ext uri="{FF2B5EF4-FFF2-40B4-BE49-F238E27FC236}">
                    <a16:creationId xmlns:a16="http://schemas.microsoft.com/office/drawing/2014/main" id="{08A86157-581A-45FE-B184-17C04F563355}"/>
                  </a:ext>
                </a:extLst>
              </p:cNvPr>
              <p:cNvGrpSpPr/>
              <p:nvPr/>
            </p:nvGrpSpPr>
            <p:grpSpPr>
              <a:xfrm>
                <a:off x="6612226" y="4637185"/>
                <a:ext cx="994251" cy="876141"/>
                <a:chOff x="7128988" y="4166153"/>
                <a:chExt cx="604908" cy="573541"/>
              </a:xfrm>
            </p:grpSpPr>
            <p:cxnSp>
              <p:nvCxnSpPr>
                <p:cNvPr id="45" name="Straight Connector 44">
                  <a:extLst>
                    <a:ext uri="{FF2B5EF4-FFF2-40B4-BE49-F238E27FC236}">
                      <a16:creationId xmlns:a16="http://schemas.microsoft.com/office/drawing/2014/main" id="{3035885F-39A9-4C5F-A281-BB0795726A9C}"/>
                    </a:ext>
                  </a:extLst>
                </p:cNvPr>
                <p:cNvCxnSpPr>
                  <a:cxnSpLocks/>
                </p:cNvCxnSpPr>
                <p:nvPr/>
              </p:nvCxnSpPr>
              <p:spPr>
                <a:xfrm>
                  <a:off x="7128988" y="4451736"/>
                  <a:ext cx="238107" cy="72556"/>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6" name="Straight Connector 45">
                  <a:extLst>
                    <a:ext uri="{FF2B5EF4-FFF2-40B4-BE49-F238E27FC236}">
                      <a16:creationId xmlns:a16="http://schemas.microsoft.com/office/drawing/2014/main" id="{047526DE-B04C-4755-8DDD-8BE85BD28106}"/>
                    </a:ext>
                  </a:extLst>
                </p:cNvPr>
                <p:cNvCxnSpPr>
                  <a:cxnSpLocks/>
                </p:cNvCxnSpPr>
                <p:nvPr/>
              </p:nvCxnSpPr>
              <p:spPr>
                <a:xfrm flipV="1">
                  <a:off x="7128988" y="4379180"/>
                  <a:ext cx="233873" cy="72556"/>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7" name="Oval 46">
                  <a:extLst>
                    <a:ext uri="{FF2B5EF4-FFF2-40B4-BE49-F238E27FC236}">
                      <a16:creationId xmlns:a16="http://schemas.microsoft.com/office/drawing/2014/main" id="{BC306CBD-BF18-457B-AC7D-9A32E25DC0E7}"/>
                    </a:ext>
                  </a:extLst>
                </p:cNvPr>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8" name="Straight Connector 47">
                  <a:extLst>
                    <a:ext uri="{FF2B5EF4-FFF2-40B4-BE49-F238E27FC236}">
                      <a16:creationId xmlns:a16="http://schemas.microsoft.com/office/drawing/2014/main" id="{75B62A0E-20BB-470D-ACDE-7919FDE96BFD}"/>
                    </a:ext>
                  </a:extLst>
                </p:cNvPr>
                <p:cNvCxnSpPr>
                  <a:cxnSpLocks/>
                </p:cNvCxnSpPr>
                <p:nvPr/>
              </p:nvCxnSpPr>
              <p:spPr>
                <a:xfrm>
                  <a:off x="7367095" y="4524292"/>
                  <a:ext cx="241432" cy="108368"/>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9" name="Straight Connector 48">
                  <a:extLst>
                    <a:ext uri="{FF2B5EF4-FFF2-40B4-BE49-F238E27FC236}">
                      <a16:creationId xmlns:a16="http://schemas.microsoft.com/office/drawing/2014/main" id="{23832B8B-10EF-4C90-9838-DC0DB1E5D097}"/>
                    </a:ext>
                  </a:extLst>
                </p:cNvPr>
                <p:cNvCxnSpPr>
                  <a:cxnSpLocks/>
                </p:cNvCxnSpPr>
                <p:nvPr/>
              </p:nvCxnSpPr>
              <p:spPr>
                <a:xfrm>
                  <a:off x="7367095" y="4524292"/>
                  <a:ext cx="229638" cy="1361"/>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0" name="Oval 49">
                  <a:extLst>
                    <a:ext uri="{FF2B5EF4-FFF2-40B4-BE49-F238E27FC236}">
                      <a16:creationId xmlns:a16="http://schemas.microsoft.com/office/drawing/2014/main" id="{D1D35328-AAF1-4E1E-8484-28CE3651F90A}"/>
                    </a:ext>
                  </a:extLst>
                </p:cNvPr>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1" name="Oval 50">
                  <a:extLst>
                    <a:ext uri="{FF2B5EF4-FFF2-40B4-BE49-F238E27FC236}">
                      <a16:creationId xmlns:a16="http://schemas.microsoft.com/office/drawing/2014/main" id="{97F1AB62-8166-4A8D-90E6-976F77EE18FD}"/>
                    </a:ext>
                  </a:extLst>
                </p:cNvPr>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52" name="Straight Connector 51">
                  <a:extLst>
                    <a:ext uri="{FF2B5EF4-FFF2-40B4-BE49-F238E27FC236}">
                      <a16:creationId xmlns:a16="http://schemas.microsoft.com/office/drawing/2014/main" id="{1929434D-6FFD-4BA9-B411-A2E75928D86C}"/>
                    </a:ext>
                  </a:extLst>
                </p:cNvPr>
                <p:cNvCxnSpPr>
                  <a:cxnSpLocks/>
                </p:cNvCxnSpPr>
                <p:nvPr/>
              </p:nvCxnSpPr>
              <p:spPr>
                <a:xfrm>
                  <a:off x="7362861" y="4379181"/>
                  <a:ext cx="233872" cy="1013"/>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3" name="Oval 52">
                  <a:extLst>
                    <a:ext uri="{FF2B5EF4-FFF2-40B4-BE49-F238E27FC236}">
                      <a16:creationId xmlns:a16="http://schemas.microsoft.com/office/drawing/2014/main" id="{717921B7-96BE-4B34-8E33-E6112AB339EA}"/>
                    </a:ext>
                  </a:extLst>
                </p:cNvPr>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54" name="Straight Connector 53">
                  <a:extLst>
                    <a:ext uri="{FF2B5EF4-FFF2-40B4-BE49-F238E27FC236}">
                      <a16:creationId xmlns:a16="http://schemas.microsoft.com/office/drawing/2014/main" id="{A526C8CE-E89F-47DD-8EE7-03239EE24E78}"/>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5" name="Oval 54">
                  <a:extLst>
                    <a:ext uri="{FF2B5EF4-FFF2-40B4-BE49-F238E27FC236}">
                      <a16:creationId xmlns:a16="http://schemas.microsoft.com/office/drawing/2014/main" id="{184F5C6A-F049-4761-80A0-C1E2BDBC8E04}"/>
                    </a:ext>
                  </a:extLst>
                </p:cNvPr>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6" name="Oval 55">
                  <a:extLst>
                    <a:ext uri="{FF2B5EF4-FFF2-40B4-BE49-F238E27FC236}">
                      <a16:creationId xmlns:a16="http://schemas.microsoft.com/office/drawing/2014/main" id="{CB7594EB-1394-4EE4-A9D4-0C2F6A44FB67}"/>
                    </a:ext>
                  </a:extLst>
                </p:cNvPr>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7" name="Oval 56">
                  <a:extLst>
                    <a:ext uri="{FF2B5EF4-FFF2-40B4-BE49-F238E27FC236}">
                      <a16:creationId xmlns:a16="http://schemas.microsoft.com/office/drawing/2014/main" id="{42E1D948-8FAC-4A16-853D-85DC55F4CDAD}"/>
                    </a:ext>
                  </a:extLst>
                </p:cNvPr>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58" name="Group 57">
              <a:extLst>
                <a:ext uri="{FF2B5EF4-FFF2-40B4-BE49-F238E27FC236}">
                  <a16:creationId xmlns:a16="http://schemas.microsoft.com/office/drawing/2014/main" id="{054D641B-4337-441C-B4DD-09AD83C614D9}"/>
                </a:ext>
              </a:extLst>
            </p:cNvPr>
            <p:cNvGrpSpPr/>
            <p:nvPr/>
          </p:nvGrpSpPr>
          <p:grpSpPr>
            <a:xfrm>
              <a:off x="770195" y="3496954"/>
              <a:ext cx="1096107" cy="657354"/>
              <a:chOff x="1051401" y="2889338"/>
              <a:chExt cx="1594078" cy="955996"/>
            </a:xfrm>
          </p:grpSpPr>
          <p:pic>
            <p:nvPicPr>
              <p:cNvPr id="59" name="Picture 2" descr="Image result for azure table storage logo">
                <a:extLst>
                  <a:ext uri="{FF2B5EF4-FFF2-40B4-BE49-F238E27FC236}">
                    <a16:creationId xmlns:a16="http://schemas.microsoft.com/office/drawing/2014/main" id="{113F7C22-95BB-448C-98C2-AE6117C1F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01" y="2889338"/>
                <a:ext cx="955996" cy="95599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4B1BE0AB-C736-409E-8301-B6A0219F147C}"/>
                  </a:ext>
                </a:extLst>
              </p:cNvPr>
              <p:cNvCxnSpPr/>
              <p:nvPr/>
            </p:nvCxnSpPr>
            <p:spPr>
              <a:xfrm>
                <a:off x="2096788" y="3412972"/>
                <a:ext cx="548691" cy="0"/>
              </a:xfrm>
              <a:prstGeom prst="line">
                <a:avLst/>
              </a:prstGeom>
              <a:noFill/>
              <a:ln w="28575" cap="flat" cmpd="sng" algn="ctr">
                <a:solidFill>
                  <a:srgbClr val="92D050"/>
                </a:solidFill>
                <a:prstDash val="sysDot"/>
                <a:tailEnd type="oval"/>
              </a:ln>
              <a:effectLst/>
            </p:spPr>
          </p:cxnSp>
        </p:grpSp>
        <p:grpSp>
          <p:nvGrpSpPr>
            <p:cNvPr id="61" name="Group 60">
              <a:extLst>
                <a:ext uri="{FF2B5EF4-FFF2-40B4-BE49-F238E27FC236}">
                  <a16:creationId xmlns:a16="http://schemas.microsoft.com/office/drawing/2014/main" id="{B2EC7315-2F9F-4E43-9486-71250797D6C9}"/>
                </a:ext>
              </a:extLst>
            </p:cNvPr>
            <p:cNvGrpSpPr/>
            <p:nvPr/>
          </p:nvGrpSpPr>
          <p:grpSpPr>
            <a:xfrm>
              <a:off x="5645208" y="2481963"/>
              <a:ext cx="2472104" cy="732907"/>
              <a:chOff x="8141176" y="1413229"/>
              <a:chExt cx="3595203" cy="1065873"/>
            </a:xfrm>
          </p:grpSpPr>
          <p:pic>
            <p:nvPicPr>
              <p:cNvPr id="62" name="Picture 8" descr="Image result for gremlin api logo">
                <a:extLst>
                  <a:ext uri="{FF2B5EF4-FFF2-40B4-BE49-F238E27FC236}">
                    <a16:creationId xmlns:a16="http://schemas.microsoft.com/office/drawing/2014/main" id="{E10E77D4-E9FD-4461-AF82-2D8CE61F2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168" y="1413229"/>
                <a:ext cx="2345211" cy="909562"/>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Connector: Elbow 62">
                <a:extLst>
                  <a:ext uri="{FF2B5EF4-FFF2-40B4-BE49-F238E27FC236}">
                    <a16:creationId xmlns:a16="http://schemas.microsoft.com/office/drawing/2014/main" id="{C28540D0-32BB-42CF-A329-9952FDC53BBE}"/>
                  </a:ext>
                </a:extLst>
              </p:cNvPr>
              <p:cNvCxnSpPr/>
              <p:nvPr/>
            </p:nvCxnSpPr>
            <p:spPr>
              <a:xfrm rot="10800000" flipV="1">
                <a:off x="8141176" y="1965231"/>
                <a:ext cx="1555051" cy="513871"/>
              </a:xfrm>
              <a:prstGeom prst="bentConnector3">
                <a:avLst/>
              </a:prstGeom>
              <a:noFill/>
              <a:ln w="28575" cap="flat" cmpd="sng" algn="ctr">
                <a:solidFill>
                  <a:srgbClr val="92D050"/>
                </a:solidFill>
                <a:prstDash val="sysDot"/>
                <a:tailEnd type="oval"/>
              </a:ln>
              <a:effectLst/>
            </p:spPr>
          </p:cxnSp>
        </p:grpSp>
        <p:sp>
          <p:nvSpPr>
            <p:cNvPr id="64" name="TextBox 63">
              <a:extLst>
                <a:ext uri="{FF2B5EF4-FFF2-40B4-BE49-F238E27FC236}">
                  <a16:creationId xmlns:a16="http://schemas.microsoft.com/office/drawing/2014/main" id="{9421FAF2-E17F-4449-A7AA-D5C50D6DCFDF}"/>
                </a:ext>
              </a:extLst>
            </p:cNvPr>
            <p:cNvSpPr txBox="1"/>
            <p:nvPr/>
          </p:nvSpPr>
          <p:spPr>
            <a:xfrm>
              <a:off x="5232538" y="5421747"/>
              <a:ext cx="1558440"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Five consistency models</a:t>
              </a:r>
            </a:p>
          </p:txBody>
        </p:sp>
        <p:grpSp>
          <p:nvGrpSpPr>
            <p:cNvPr id="65" name="Group 64">
              <a:extLst>
                <a:ext uri="{FF2B5EF4-FFF2-40B4-BE49-F238E27FC236}">
                  <a16:creationId xmlns:a16="http://schemas.microsoft.com/office/drawing/2014/main" id="{66FE74D9-1580-41B8-ADCC-4CDCBEAFCFD0}"/>
                </a:ext>
              </a:extLst>
            </p:cNvPr>
            <p:cNvGrpSpPr/>
            <p:nvPr/>
          </p:nvGrpSpPr>
          <p:grpSpPr>
            <a:xfrm>
              <a:off x="4751704" y="1820862"/>
              <a:ext cx="1798838" cy="1294228"/>
              <a:chOff x="6841746" y="451784"/>
              <a:chExt cx="2616066" cy="1882206"/>
            </a:xfrm>
          </p:grpSpPr>
          <p:cxnSp>
            <p:nvCxnSpPr>
              <p:cNvPr id="66" name="Connector: Elbow 65">
                <a:extLst>
                  <a:ext uri="{FF2B5EF4-FFF2-40B4-BE49-F238E27FC236}">
                    <a16:creationId xmlns:a16="http://schemas.microsoft.com/office/drawing/2014/main" id="{88827857-2FDD-4772-8E70-F3EB0F25FB1C}"/>
                  </a:ext>
                </a:extLst>
              </p:cNvPr>
              <p:cNvCxnSpPr/>
              <p:nvPr/>
            </p:nvCxnSpPr>
            <p:spPr>
              <a:xfrm rot="5400000">
                <a:off x="6844305" y="1384161"/>
                <a:ext cx="1112220" cy="787438"/>
              </a:xfrm>
              <a:prstGeom prst="bentConnector3">
                <a:avLst>
                  <a:gd name="adj1" fmla="val 50000"/>
                </a:avLst>
              </a:prstGeom>
              <a:noFill/>
              <a:ln w="28575" cap="flat" cmpd="sng" algn="ctr">
                <a:solidFill>
                  <a:srgbClr val="92D050"/>
                </a:solidFill>
                <a:prstDash val="sysDot"/>
                <a:tailEnd type="oval"/>
              </a:ln>
              <a:effectLst/>
            </p:spPr>
          </p:cxnSp>
          <p:pic>
            <p:nvPicPr>
              <p:cNvPr id="67" name="Picture 6" descr="Image result for mongodb logo">
                <a:extLst>
                  <a:ext uri="{FF2B5EF4-FFF2-40B4-BE49-F238E27FC236}">
                    <a16:creationId xmlns:a16="http://schemas.microsoft.com/office/drawing/2014/main" id="{4D269285-024C-45C5-81FD-839C67FA0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1746" y="451784"/>
                <a:ext cx="2616066" cy="6904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229FB888-069C-40C7-B3EA-F4968B34E228}"/>
                </a:ext>
              </a:extLst>
            </p:cNvPr>
            <p:cNvGrpSpPr/>
            <p:nvPr/>
          </p:nvGrpSpPr>
          <p:grpSpPr>
            <a:xfrm>
              <a:off x="1985187" y="1925903"/>
              <a:ext cx="1534042" cy="1187982"/>
              <a:chOff x="2818374" y="604546"/>
              <a:chExt cx="2230971" cy="1727692"/>
            </a:xfrm>
          </p:grpSpPr>
          <p:cxnSp>
            <p:nvCxnSpPr>
              <p:cNvPr id="69" name="Connector: Elbow 68">
                <a:extLst>
                  <a:ext uri="{FF2B5EF4-FFF2-40B4-BE49-F238E27FC236}">
                    <a16:creationId xmlns:a16="http://schemas.microsoft.com/office/drawing/2014/main" id="{1846EBF2-AC47-4ADE-8F22-31D5A0D38F5C}"/>
                  </a:ext>
                </a:extLst>
              </p:cNvPr>
              <p:cNvCxnSpPr/>
              <p:nvPr/>
            </p:nvCxnSpPr>
            <p:spPr>
              <a:xfrm rot="16200000" flipH="1">
                <a:off x="4099516" y="1382409"/>
                <a:ext cx="1112219" cy="787439"/>
              </a:xfrm>
              <a:prstGeom prst="bentConnector3">
                <a:avLst>
                  <a:gd name="adj1" fmla="val 50000"/>
                </a:avLst>
              </a:prstGeom>
              <a:noFill/>
              <a:ln w="28575" cap="flat" cmpd="sng" algn="ctr">
                <a:solidFill>
                  <a:srgbClr val="92D050"/>
                </a:solidFill>
                <a:prstDash val="sysDot"/>
                <a:tailEnd type="oval"/>
              </a:ln>
              <a:effectLst/>
            </p:spPr>
          </p:cxnSp>
          <p:sp>
            <p:nvSpPr>
              <p:cNvPr id="70" name="TextBox 69">
                <a:extLst>
                  <a:ext uri="{FF2B5EF4-FFF2-40B4-BE49-F238E27FC236}">
                    <a16:creationId xmlns:a16="http://schemas.microsoft.com/office/drawing/2014/main" id="{8971F669-4344-4592-BD86-3FDC58B2E688}"/>
                  </a:ext>
                </a:extLst>
              </p:cNvPr>
              <p:cNvSpPr txBox="1"/>
              <p:nvPr/>
            </p:nvSpPr>
            <p:spPr>
              <a:xfrm>
                <a:off x="3473322" y="604546"/>
                <a:ext cx="1543762" cy="1119004"/>
              </a:xfrm>
              <a:prstGeom prst="rect">
                <a:avLst/>
              </a:prstGeom>
              <a:noFill/>
            </p:spPr>
            <p:txBody>
              <a:bodyPr wrap="none" rtlCol="0">
                <a:spAutoFit/>
              </a:bodyPr>
              <a:lstStyle/>
              <a:p>
                <a:pPr lvl="0" defTabSz="914367" fontAlgn="auto">
                  <a:spcBef>
                    <a:spcPts val="0"/>
                  </a:spcBef>
                  <a:spcAft>
                    <a:spcPts val="0"/>
                  </a:spcAft>
                  <a:defRPr/>
                </a:pPr>
                <a:r>
                  <a:rPr lang="en-US" sz="4400" b="0" kern="0" dirty="0">
                    <a:solidFill>
                      <a:srgbClr val="505050"/>
                    </a:solidFill>
                    <a:latin typeface="Helvetica Light" charset="0"/>
                    <a:ea typeface="Helvetica Light" charset="0"/>
                    <a:cs typeface="Helvetica Light" charset="0"/>
                  </a:rPr>
                  <a:t>SQL</a:t>
                </a:r>
              </a:p>
            </p:txBody>
          </p:sp>
          <p:pic>
            <p:nvPicPr>
              <p:cNvPr id="71" name="Picture 4" descr="Image result for documentdb log">
                <a:extLst>
                  <a:ext uri="{FF2B5EF4-FFF2-40B4-BE49-F238E27FC236}">
                    <a16:creationId xmlns:a16="http://schemas.microsoft.com/office/drawing/2014/main" id="{4ACDF3BB-0718-4CB4-81B9-8EC7A0991F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374" y="747900"/>
                <a:ext cx="962415" cy="505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6ED54ECE-1D50-4A65-AE07-278C6222A656}"/>
                </a:ext>
              </a:extLst>
            </p:cNvPr>
            <p:cNvGrpSpPr/>
            <p:nvPr/>
          </p:nvGrpSpPr>
          <p:grpSpPr>
            <a:xfrm>
              <a:off x="441175" y="2458226"/>
              <a:ext cx="1970787" cy="798039"/>
              <a:chOff x="572904" y="1378707"/>
              <a:chExt cx="2866133" cy="1160595"/>
            </a:xfrm>
          </p:grpSpPr>
          <p:cxnSp>
            <p:nvCxnSpPr>
              <p:cNvPr id="73" name="Connector: Elbow 72">
                <a:extLst>
                  <a:ext uri="{FF2B5EF4-FFF2-40B4-BE49-F238E27FC236}">
                    <a16:creationId xmlns:a16="http://schemas.microsoft.com/office/drawing/2014/main" id="{133AB8AC-02D0-46BC-8734-E70379C491FD}"/>
                  </a:ext>
                </a:extLst>
              </p:cNvPr>
              <p:cNvCxnSpPr/>
              <p:nvPr/>
            </p:nvCxnSpPr>
            <p:spPr>
              <a:xfrm>
                <a:off x="2007397" y="2012587"/>
                <a:ext cx="1431640" cy="526715"/>
              </a:xfrm>
              <a:prstGeom prst="bentConnector3">
                <a:avLst/>
              </a:prstGeom>
              <a:noFill/>
              <a:ln w="28575" cap="flat" cmpd="sng" algn="ctr">
                <a:solidFill>
                  <a:srgbClr val="92D050"/>
                </a:solidFill>
                <a:prstDash val="sysDot"/>
                <a:tailEnd type="oval"/>
              </a:ln>
              <a:effectLst/>
            </p:spPr>
          </p:cxnSp>
          <p:pic>
            <p:nvPicPr>
              <p:cNvPr id="74" name="Picture 4" descr="Image result for javascript logo">
                <a:extLst>
                  <a:ext uri="{FF2B5EF4-FFF2-40B4-BE49-F238E27FC236}">
                    <a16:creationId xmlns:a16="http://schemas.microsoft.com/office/drawing/2014/main" id="{0B20EB45-494A-4BA1-A644-A5701E18C7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281" y="1378707"/>
                <a:ext cx="1039807" cy="103980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Image result for documentdb log">
                <a:extLst>
                  <a:ext uri="{FF2B5EF4-FFF2-40B4-BE49-F238E27FC236}">
                    <a16:creationId xmlns:a16="http://schemas.microsoft.com/office/drawing/2014/main" id="{E2238E49-3DAA-43E4-ABDA-D2C83760E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04" y="1507319"/>
                <a:ext cx="962415" cy="505268"/>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a:extLst>
                <a:ext uri="{FF2B5EF4-FFF2-40B4-BE49-F238E27FC236}">
                  <a16:creationId xmlns:a16="http://schemas.microsoft.com/office/drawing/2014/main" id="{5FEB4BE3-26A7-4BE4-B54A-36BBB64D348A}"/>
                </a:ext>
              </a:extLst>
            </p:cNvPr>
            <p:cNvSpPr/>
            <p:nvPr/>
          </p:nvSpPr>
          <p:spPr bwMode="auto">
            <a:xfrm>
              <a:off x="1819252" y="5826953"/>
              <a:ext cx="5315758" cy="763875"/>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Globally distributed</a:t>
              </a:r>
              <a:b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multi-model database engine</a:t>
              </a:r>
            </a:p>
          </p:txBody>
        </p:sp>
      </p:grpSp>
    </p:spTree>
    <p:extLst>
      <p:ext uri="{BB962C8B-B14F-4D97-AF65-F5344CB8AC3E}">
        <p14:creationId xmlns:p14="http://schemas.microsoft.com/office/powerpoint/2010/main" val="1670138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6374-5CA0-4920-BB18-B2093654E906}"/>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74A794D7-7260-4FA2-B218-249D3F1FD526}"/>
              </a:ext>
            </a:extLst>
          </p:cNvPr>
          <p:cNvSpPr>
            <a:spLocks noGrp="1"/>
          </p:cNvSpPr>
          <p:nvPr>
            <p:ph type="body" idx="1"/>
          </p:nvPr>
        </p:nvSpPr>
        <p:spPr/>
        <p:txBody>
          <a:bodyPr/>
          <a:lstStyle/>
          <a:p>
            <a:r>
              <a:rPr lang="en-US" dirty="0"/>
              <a:t>Relational Databases
NoSQL Services
Azure Cosmos DB
Data Storage &amp; Integration
Data Analysis
Web Apps &amp; SQL Case Study</a:t>
            </a:r>
          </a:p>
        </p:txBody>
      </p:sp>
    </p:spTree>
    <p:extLst>
      <p:ext uri="{BB962C8B-B14F-4D97-AF65-F5344CB8AC3E}">
        <p14:creationId xmlns:p14="http://schemas.microsoft.com/office/powerpoint/2010/main" val="154339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8d870c56-a3ab-4b96-b684-8e47d3aba4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2B82-B738-4733-A50A-84DD1F758032}"/>
              </a:ext>
            </a:extLst>
          </p:cNvPr>
          <p:cNvSpPr>
            <a:spLocks noGrp="1"/>
          </p:cNvSpPr>
          <p:nvPr>
            <p:ph type="title"/>
          </p:nvPr>
        </p:nvSpPr>
        <p:spPr/>
        <p:txBody>
          <a:bodyPr/>
          <a:lstStyle/>
          <a:p>
            <a:r>
              <a:rPr lang="en-US" dirty="0"/>
              <a:t>Global Distribution</a:t>
            </a:r>
          </a:p>
        </p:txBody>
      </p:sp>
      <p:sp>
        <p:nvSpPr>
          <p:cNvPr id="34" name="TextBox 33">
            <a:extLst>
              <a:ext uri="{FF2B5EF4-FFF2-40B4-BE49-F238E27FC236}">
                <a16:creationId xmlns:a16="http://schemas.microsoft.com/office/drawing/2014/main" id="{EDA31D25-A8AC-41CE-8553-D72BBC8DC5C8}"/>
              </a:ext>
            </a:extLst>
          </p:cNvPr>
          <p:cNvSpPr txBox="1"/>
          <p:nvPr/>
        </p:nvSpPr>
        <p:spPr>
          <a:xfrm>
            <a:off x="1727039" y="4896520"/>
            <a:ext cx="5687221" cy="349391"/>
          </a:xfrm>
          <a:prstGeom prst="rect">
            <a:avLst/>
          </a:prstGeom>
          <a:noFill/>
        </p:spPr>
        <p:txBody>
          <a:bodyPr wrap="square" rtlCol="0">
            <a:spAutoFit/>
          </a:bodyPr>
          <a:lstStyle/>
          <a:p>
            <a:pPr defTabSz="1218935" fontAlgn="auto">
              <a:lnSpc>
                <a:spcPct val="114000"/>
              </a:lnSpc>
              <a:spcBef>
                <a:spcPts val="0"/>
              </a:spcBef>
              <a:spcAft>
                <a:spcPts val="0"/>
              </a:spcAft>
              <a:defRPr/>
            </a:pPr>
            <a:r>
              <a:rPr lang="en-US" sz="1600" kern="0" dirty="0">
                <a:solidFill>
                  <a:srgbClr val="353535"/>
                </a:solidFill>
                <a:latin typeface="Segoe UI Light" panose="020B0502040204020203" pitchFamily="34" charset="0"/>
                <a:cs typeface="Segoe UI Light" panose="020B0502040204020203" pitchFamily="34" charset="0"/>
              </a:rPr>
              <a:t>Mission-critical applications for a global userbase need …</a:t>
            </a:r>
          </a:p>
        </p:txBody>
      </p:sp>
      <p:sp>
        <p:nvSpPr>
          <p:cNvPr id="35" name="Rectangle 34">
            <a:extLst>
              <a:ext uri="{FF2B5EF4-FFF2-40B4-BE49-F238E27FC236}">
                <a16:creationId xmlns:a16="http://schemas.microsoft.com/office/drawing/2014/main" id="{0A19C24F-1123-476C-870F-C73BF0A23343}"/>
              </a:ext>
            </a:extLst>
          </p:cNvPr>
          <p:cNvSpPr/>
          <p:nvPr/>
        </p:nvSpPr>
        <p:spPr bwMode="auto">
          <a:xfrm>
            <a:off x="949412" y="5413292"/>
            <a:ext cx="2212159" cy="433168"/>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Global distribution</a:t>
            </a:r>
          </a:p>
        </p:txBody>
      </p:sp>
      <p:sp>
        <p:nvSpPr>
          <p:cNvPr id="43" name="Rectangle 42">
            <a:extLst>
              <a:ext uri="{FF2B5EF4-FFF2-40B4-BE49-F238E27FC236}">
                <a16:creationId xmlns:a16="http://schemas.microsoft.com/office/drawing/2014/main" id="{9C305BD1-AF53-4A4D-9000-A73D6C7D2C95}"/>
              </a:ext>
            </a:extLst>
          </p:cNvPr>
          <p:cNvSpPr/>
          <p:nvPr/>
        </p:nvSpPr>
        <p:spPr bwMode="auto">
          <a:xfrm>
            <a:off x="949412" y="6151692"/>
            <a:ext cx="3084487" cy="451952"/>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Elasticity of compute and storage</a:t>
            </a:r>
          </a:p>
        </p:txBody>
      </p:sp>
      <p:sp>
        <p:nvSpPr>
          <p:cNvPr id="49" name="Rectangle 48">
            <a:extLst>
              <a:ext uri="{FF2B5EF4-FFF2-40B4-BE49-F238E27FC236}">
                <a16:creationId xmlns:a16="http://schemas.microsoft.com/office/drawing/2014/main" id="{E4D7E92E-C5A6-4FCB-9B18-CAE1498F6D5B}"/>
              </a:ext>
            </a:extLst>
          </p:cNvPr>
          <p:cNvSpPr/>
          <p:nvPr/>
        </p:nvSpPr>
        <p:spPr bwMode="auto">
          <a:xfrm>
            <a:off x="5365124" y="6180210"/>
            <a:ext cx="3648307" cy="387985"/>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Durable, Consistent and Highly available</a:t>
            </a:r>
          </a:p>
        </p:txBody>
      </p:sp>
      <p:sp>
        <p:nvSpPr>
          <p:cNvPr id="63" name="Rectangle 62">
            <a:extLst>
              <a:ext uri="{FF2B5EF4-FFF2-40B4-BE49-F238E27FC236}">
                <a16:creationId xmlns:a16="http://schemas.microsoft.com/office/drawing/2014/main" id="{1B49408E-DCD1-473C-8024-F451F499434A}"/>
              </a:ext>
            </a:extLst>
          </p:cNvPr>
          <p:cNvSpPr/>
          <p:nvPr/>
        </p:nvSpPr>
        <p:spPr bwMode="auto">
          <a:xfrm>
            <a:off x="5350528" y="5441054"/>
            <a:ext cx="3384357" cy="377645"/>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Fast, Responsive millisecond latency</a:t>
            </a:r>
          </a:p>
        </p:txBody>
      </p:sp>
      <p:grpSp>
        <p:nvGrpSpPr>
          <p:cNvPr id="3" name="Group 2" descr="Global Distribution">
            <a:extLst>
              <a:ext uri="{FF2B5EF4-FFF2-40B4-BE49-F238E27FC236}">
                <a16:creationId xmlns:a16="http://schemas.microsoft.com/office/drawing/2014/main" id="{27CFBFFC-72BA-467F-97D8-EA764D24093B}"/>
              </a:ext>
            </a:extLst>
          </p:cNvPr>
          <p:cNvGrpSpPr/>
          <p:nvPr/>
        </p:nvGrpSpPr>
        <p:grpSpPr>
          <a:xfrm>
            <a:off x="306012" y="175476"/>
            <a:ext cx="8292026" cy="6476473"/>
            <a:chOff x="306012" y="175476"/>
            <a:chExt cx="8292026" cy="6476473"/>
          </a:xfrm>
        </p:grpSpPr>
        <p:grpSp>
          <p:nvGrpSpPr>
            <p:cNvPr id="36" name="Group 35">
              <a:extLst>
                <a:ext uri="{FF2B5EF4-FFF2-40B4-BE49-F238E27FC236}">
                  <a16:creationId xmlns:a16="http://schemas.microsoft.com/office/drawing/2014/main" id="{5A6C8D0B-2552-4477-85D0-E884405C75B7}"/>
                </a:ext>
              </a:extLst>
            </p:cNvPr>
            <p:cNvGrpSpPr/>
            <p:nvPr/>
          </p:nvGrpSpPr>
          <p:grpSpPr>
            <a:xfrm>
              <a:off x="306012" y="5355595"/>
              <a:ext cx="548562" cy="548562"/>
              <a:chOff x="457200" y="2971800"/>
              <a:chExt cx="1330326" cy="1330326"/>
            </a:xfrm>
          </p:grpSpPr>
          <p:grpSp>
            <p:nvGrpSpPr>
              <p:cNvPr id="37" name="Group 36">
                <a:extLst>
                  <a:ext uri="{FF2B5EF4-FFF2-40B4-BE49-F238E27FC236}">
                    <a16:creationId xmlns:a16="http://schemas.microsoft.com/office/drawing/2014/main" id="{F561A732-93F0-4174-AEF7-02CD03EF6766}"/>
                  </a:ext>
                </a:extLst>
              </p:cNvPr>
              <p:cNvGrpSpPr>
                <a:grpSpLocks noChangeAspect="1"/>
              </p:cNvGrpSpPr>
              <p:nvPr/>
            </p:nvGrpSpPr>
            <p:grpSpPr bwMode="auto">
              <a:xfrm>
                <a:off x="880746" y="3394805"/>
                <a:ext cx="483234" cy="484316"/>
                <a:chOff x="704" y="2037"/>
                <a:chExt cx="447" cy="448"/>
              </a:xfrm>
            </p:grpSpPr>
            <p:sp>
              <p:nvSpPr>
                <p:cNvPr id="39" name="Oval 5">
                  <a:extLst>
                    <a:ext uri="{FF2B5EF4-FFF2-40B4-BE49-F238E27FC236}">
                      <a16:creationId xmlns:a16="http://schemas.microsoft.com/office/drawing/2014/main" id="{CE5D85B2-C7A2-4F2A-AF0E-C4C9B41D6A71}"/>
                    </a:ext>
                  </a:extLst>
                </p:cNvPr>
                <p:cNvSpPr>
                  <a:spLocks noChangeArrowheads="1"/>
                </p:cNvSpPr>
                <p:nvPr/>
              </p:nvSpPr>
              <p:spPr bwMode="auto">
                <a:xfrm>
                  <a:off x="704" y="2037"/>
                  <a:ext cx="447"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0" name="Oval 6">
                  <a:extLst>
                    <a:ext uri="{FF2B5EF4-FFF2-40B4-BE49-F238E27FC236}">
                      <a16:creationId xmlns:a16="http://schemas.microsoft.com/office/drawing/2014/main" id="{ADC88E60-85D6-4DD8-9ECB-AA851FDD70A9}"/>
                    </a:ext>
                  </a:extLst>
                </p:cNvPr>
                <p:cNvSpPr>
                  <a:spLocks noChangeArrowheads="1"/>
                </p:cNvSpPr>
                <p:nvPr/>
              </p:nvSpPr>
              <p:spPr bwMode="auto">
                <a:xfrm>
                  <a:off x="838" y="2037"/>
                  <a:ext cx="179"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1" name="Line 7">
                  <a:extLst>
                    <a:ext uri="{FF2B5EF4-FFF2-40B4-BE49-F238E27FC236}">
                      <a16:creationId xmlns:a16="http://schemas.microsoft.com/office/drawing/2014/main" id="{F9AA58F6-A17B-4F36-89E8-892FBFD53BA4}"/>
                    </a:ext>
                  </a:extLst>
                </p:cNvPr>
                <p:cNvSpPr>
                  <a:spLocks noChangeShapeType="1"/>
                </p:cNvSpPr>
                <p:nvPr/>
              </p:nvSpPr>
              <p:spPr bwMode="auto">
                <a:xfrm>
                  <a:off x="719" y="2186"/>
                  <a:ext cx="417"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2" name="Line 8">
                  <a:extLst>
                    <a:ext uri="{FF2B5EF4-FFF2-40B4-BE49-F238E27FC236}">
                      <a16:creationId xmlns:a16="http://schemas.microsoft.com/office/drawing/2014/main" id="{46CDEEAD-9AD6-4C9F-8366-18736C4DCD5A}"/>
                    </a:ext>
                  </a:extLst>
                </p:cNvPr>
                <p:cNvSpPr>
                  <a:spLocks noChangeShapeType="1"/>
                </p:cNvSpPr>
                <p:nvPr/>
              </p:nvSpPr>
              <p:spPr bwMode="auto">
                <a:xfrm flipH="1">
                  <a:off x="719" y="2336"/>
                  <a:ext cx="417"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38" name="Oval 37">
                <a:extLst>
                  <a:ext uri="{FF2B5EF4-FFF2-40B4-BE49-F238E27FC236}">
                    <a16:creationId xmlns:a16="http://schemas.microsoft.com/office/drawing/2014/main" id="{1978C42A-8906-421C-86B7-4DC55AB98E17}"/>
                  </a:ext>
                </a:extLst>
              </p:cNvPr>
              <p:cNvSpPr/>
              <p:nvPr/>
            </p:nvSpPr>
            <p:spPr bwMode="auto">
              <a:xfrm>
                <a:off x="45720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7903092-C49B-4404-8E5F-4C3BD6B6EF54}"/>
                </a:ext>
              </a:extLst>
            </p:cNvPr>
            <p:cNvGrpSpPr/>
            <p:nvPr/>
          </p:nvGrpSpPr>
          <p:grpSpPr>
            <a:xfrm>
              <a:off x="4706141" y="5355595"/>
              <a:ext cx="548562" cy="548562"/>
              <a:chOff x="3368040" y="2971800"/>
              <a:chExt cx="1330326" cy="1330326"/>
            </a:xfrm>
          </p:grpSpPr>
          <p:grpSp>
            <p:nvGrpSpPr>
              <p:cNvPr id="45" name="Group 11">
                <a:extLst>
                  <a:ext uri="{FF2B5EF4-FFF2-40B4-BE49-F238E27FC236}">
                    <a16:creationId xmlns:a16="http://schemas.microsoft.com/office/drawing/2014/main" id="{187BFACD-32C1-4BF7-9CEA-8C70A0EDAE90}"/>
                  </a:ext>
                </a:extLst>
              </p:cNvPr>
              <p:cNvGrpSpPr>
                <a:grpSpLocks noChangeAspect="1"/>
              </p:cNvGrpSpPr>
              <p:nvPr/>
            </p:nvGrpSpPr>
            <p:grpSpPr bwMode="auto">
              <a:xfrm>
                <a:off x="3762980" y="3366136"/>
                <a:ext cx="540446" cy="541654"/>
                <a:chOff x="2485" y="2037"/>
                <a:chExt cx="447" cy="448"/>
              </a:xfrm>
            </p:grpSpPr>
            <p:sp>
              <p:nvSpPr>
                <p:cNvPr id="47" name="Oval 12">
                  <a:extLst>
                    <a:ext uri="{FF2B5EF4-FFF2-40B4-BE49-F238E27FC236}">
                      <a16:creationId xmlns:a16="http://schemas.microsoft.com/office/drawing/2014/main" id="{C7A204A1-1193-46A9-9A10-D9DFBA391A64}"/>
                    </a:ext>
                  </a:extLst>
                </p:cNvPr>
                <p:cNvSpPr>
                  <a:spLocks noChangeArrowheads="1"/>
                </p:cNvSpPr>
                <p:nvPr/>
              </p:nvSpPr>
              <p:spPr bwMode="auto">
                <a:xfrm>
                  <a:off x="2485" y="2037"/>
                  <a:ext cx="447"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8" name="Freeform 13">
                  <a:extLst>
                    <a:ext uri="{FF2B5EF4-FFF2-40B4-BE49-F238E27FC236}">
                      <a16:creationId xmlns:a16="http://schemas.microsoft.com/office/drawing/2014/main" id="{1F191876-2746-4E36-8770-5E5507B9BC0E}"/>
                    </a:ext>
                  </a:extLst>
                </p:cNvPr>
                <p:cNvSpPr>
                  <a:spLocks/>
                </p:cNvSpPr>
                <p:nvPr/>
              </p:nvSpPr>
              <p:spPr bwMode="auto">
                <a:xfrm>
                  <a:off x="2709" y="2112"/>
                  <a:ext cx="89" cy="239"/>
                </a:xfrm>
                <a:custGeom>
                  <a:avLst/>
                  <a:gdLst>
                    <a:gd name="T0" fmla="*/ 0 w 89"/>
                    <a:gd name="T1" fmla="*/ 0 h 239"/>
                    <a:gd name="T2" fmla="*/ 0 w 89"/>
                    <a:gd name="T3" fmla="*/ 149 h 239"/>
                    <a:gd name="T4" fmla="*/ 89 w 89"/>
                    <a:gd name="T5" fmla="*/ 239 h 239"/>
                  </a:gdLst>
                  <a:ahLst/>
                  <a:cxnLst>
                    <a:cxn ang="0">
                      <a:pos x="T0" y="T1"/>
                    </a:cxn>
                    <a:cxn ang="0">
                      <a:pos x="T2" y="T3"/>
                    </a:cxn>
                    <a:cxn ang="0">
                      <a:pos x="T4" y="T5"/>
                    </a:cxn>
                  </a:cxnLst>
                  <a:rect l="0" t="0" r="r" b="b"/>
                  <a:pathLst>
                    <a:path w="89" h="239">
                      <a:moveTo>
                        <a:pt x="0" y="0"/>
                      </a:moveTo>
                      <a:lnTo>
                        <a:pt x="0" y="149"/>
                      </a:lnTo>
                      <a:lnTo>
                        <a:pt x="89" y="239"/>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46" name="Oval 45">
                <a:extLst>
                  <a:ext uri="{FF2B5EF4-FFF2-40B4-BE49-F238E27FC236}">
                    <a16:creationId xmlns:a16="http://schemas.microsoft.com/office/drawing/2014/main" id="{0EB0F437-CCFF-42DE-B208-E81FCBCDCB7B}"/>
                  </a:ext>
                </a:extLst>
              </p:cNvPr>
              <p:cNvSpPr/>
              <p:nvPr/>
            </p:nvSpPr>
            <p:spPr bwMode="auto">
              <a:xfrm>
                <a:off x="336804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130DA34C-BCBD-4247-8D86-BE0B2A1359F1}"/>
                </a:ext>
              </a:extLst>
            </p:cNvPr>
            <p:cNvGrpSpPr/>
            <p:nvPr/>
          </p:nvGrpSpPr>
          <p:grpSpPr>
            <a:xfrm>
              <a:off x="4706141" y="6099922"/>
              <a:ext cx="548562" cy="548562"/>
              <a:chOff x="7100003" y="5925852"/>
              <a:chExt cx="548640" cy="548640"/>
            </a:xfrm>
          </p:grpSpPr>
          <p:sp>
            <p:nvSpPr>
              <p:cNvPr id="51" name="Oval 50">
                <a:extLst>
                  <a:ext uri="{FF2B5EF4-FFF2-40B4-BE49-F238E27FC236}">
                    <a16:creationId xmlns:a16="http://schemas.microsoft.com/office/drawing/2014/main" id="{C7CDAEE7-E3E8-48E2-BAE0-1234FD105BC4}"/>
                  </a:ext>
                </a:extLst>
              </p:cNvPr>
              <p:cNvSpPr/>
              <p:nvPr/>
            </p:nvSpPr>
            <p:spPr bwMode="auto">
              <a:xfrm>
                <a:off x="7100003" y="5925852"/>
                <a:ext cx="548640" cy="548640"/>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sp>
            <p:nvSpPr>
              <p:cNvPr id="52" name="Freeform 77">
                <a:extLst>
                  <a:ext uri="{FF2B5EF4-FFF2-40B4-BE49-F238E27FC236}">
                    <a16:creationId xmlns:a16="http://schemas.microsoft.com/office/drawing/2014/main" id="{FD84BBC4-9403-48B7-88C2-CD2AA52EB614}"/>
                  </a:ext>
                </a:extLst>
              </p:cNvPr>
              <p:cNvSpPr>
                <a:spLocks noEditPoints="1"/>
              </p:cNvSpPr>
              <p:nvPr/>
            </p:nvSpPr>
            <p:spPr bwMode="auto">
              <a:xfrm>
                <a:off x="7218765" y="6013364"/>
                <a:ext cx="282380" cy="332949"/>
              </a:xfrm>
              <a:custGeom>
                <a:avLst/>
                <a:gdLst>
                  <a:gd name="T0" fmla="*/ 47 w 332"/>
                  <a:gd name="T1" fmla="*/ 279 h 285"/>
                  <a:gd name="T2" fmla="*/ 41 w 332"/>
                  <a:gd name="T3" fmla="*/ 285 h 285"/>
                  <a:gd name="T4" fmla="*/ 6 w 332"/>
                  <a:gd name="T5" fmla="*/ 285 h 285"/>
                  <a:gd name="T6" fmla="*/ 0 w 332"/>
                  <a:gd name="T7" fmla="*/ 279 h 285"/>
                  <a:gd name="T8" fmla="*/ 0 w 332"/>
                  <a:gd name="T9" fmla="*/ 244 h 285"/>
                  <a:gd name="T10" fmla="*/ 6 w 332"/>
                  <a:gd name="T11" fmla="*/ 238 h 285"/>
                  <a:gd name="T12" fmla="*/ 41 w 332"/>
                  <a:gd name="T13" fmla="*/ 238 h 285"/>
                  <a:gd name="T14" fmla="*/ 47 w 332"/>
                  <a:gd name="T15" fmla="*/ 244 h 285"/>
                  <a:gd name="T16" fmla="*/ 47 w 332"/>
                  <a:gd name="T17" fmla="*/ 279 h 285"/>
                  <a:gd name="T18" fmla="*/ 118 w 332"/>
                  <a:gd name="T19" fmla="*/ 279 h 285"/>
                  <a:gd name="T20" fmla="*/ 113 w 332"/>
                  <a:gd name="T21" fmla="*/ 285 h 285"/>
                  <a:gd name="T22" fmla="*/ 77 w 332"/>
                  <a:gd name="T23" fmla="*/ 285 h 285"/>
                  <a:gd name="T24" fmla="*/ 71 w 332"/>
                  <a:gd name="T25" fmla="*/ 279 h 285"/>
                  <a:gd name="T26" fmla="*/ 71 w 332"/>
                  <a:gd name="T27" fmla="*/ 220 h 285"/>
                  <a:gd name="T28" fmla="*/ 77 w 332"/>
                  <a:gd name="T29" fmla="*/ 214 h 285"/>
                  <a:gd name="T30" fmla="*/ 113 w 332"/>
                  <a:gd name="T31" fmla="*/ 214 h 285"/>
                  <a:gd name="T32" fmla="*/ 118 w 332"/>
                  <a:gd name="T33" fmla="*/ 220 h 285"/>
                  <a:gd name="T34" fmla="*/ 118 w 332"/>
                  <a:gd name="T35" fmla="*/ 279 h 285"/>
                  <a:gd name="T36" fmla="*/ 190 w 332"/>
                  <a:gd name="T37" fmla="*/ 279 h 285"/>
                  <a:gd name="T38" fmla="*/ 184 w 332"/>
                  <a:gd name="T39" fmla="*/ 285 h 285"/>
                  <a:gd name="T40" fmla="*/ 148 w 332"/>
                  <a:gd name="T41" fmla="*/ 285 h 285"/>
                  <a:gd name="T42" fmla="*/ 142 w 332"/>
                  <a:gd name="T43" fmla="*/ 279 h 285"/>
                  <a:gd name="T44" fmla="*/ 142 w 332"/>
                  <a:gd name="T45" fmla="*/ 173 h 285"/>
                  <a:gd name="T46" fmla="*/ 148 w 332"/>
                  <a:gd name="T47" fmla="*/ 167 h 285"/>
                  <a:gd name="T48" fmla="*/ 184 w 332"/>
                  <a:gd name="T49" fmla="*/ 167 h 285"/>
                  <a:gd name="T50" fmla="*/ 190 w 332"/>
                  <a:gd name="T51" fmla="*/ 173 h 285"/>
                  <a:gd name="T52" fmla="*/ 190 w 332"/>
                  <a:gd name="T53" fmla="*/ 279 h 285"/>
                  <a:gd name="T54" fmla="*/ 261 w 332"/>
                  <a:gd name="T55" fmla="*/ 279 h 285"/>
                  <a:gd name="T56" fmla="*/ 255 w 332"/>
                  <a:gd name="T57" fmla="*/ 285 h 285"/>
                  <a:gd name="T58" fmla="*/ 219 w 332"/>
                  <a:gd name="T59" fmla="*/ 285 h 285"/>
                  <a:gd name="T60" fmla="*/ 213 w 332"/>
                  <a:gd name="T61" fmla="*/ 279 h 285"/>
                  <a:gd name="T62" fmla="*/ 213 w 332"/>
                  <a:gd name="T63" fmla="*/ 101 h 285"/>
                  <a:gd name="T64" fmla="*/ 219 w 332"/>
                  <a:gd name="T65" fmla="*/ 95 h 285"/>
                  <a:gd name="T66" fmla="*/ 255 w 332"/>
                  <a:gd name="T67" fmla="*/ 95 h 285"/>
                  <a:gd name="T68" fmla="*/ 261 w 332"/>
                  <a:gd name="T69" fmla="*/ 101 h 285"/>
                  <a:gd name="T70" fmla="*/ 261 w 332"/>
                  <a:gd name="T71" fmla="*/ 279 h 285"/>
                  <a:gd name="T72" fmla="*/ 332 w 332"/>
                  <a:gd name="T73" fmla="*/ 279 h 285"/>
                  <a:gd name="T74" fmla="*/ 326 w 332"/>
                  <a:gd name="T75" fmla="*/ 285 h 285"/>
                  <a:gd name="T76" fmla="*/ 291 w 332"/>
                  <a:gd name="T77" fmla="*/ 285 h 285"/>
                  <a:gd name="T78" fmla="*/ 285 w 332"/>
                  <a:gd name="T79" fmla="*/ 279 h 285"/>
                  <a:gd name="T80" fmla="*/ 285 w 332"/>
                  <a:gd name="T81" fmla="*/ 6 h 285"/>
                  <a:gd name="T82" fmla="*/ 291 w 332"/>
                  <a:gd name="T83" fmla="*/ 0 h 285"/>
                  <a:gd name="T84" fmla="*/ 326 w 332"/>
                  <a:gd name="T85" fmla="*/ 0 h 285"/>
                  <a:gd name="T86" fmla="*/ 332 w 332"/>
                  <a:gd name="T87" fmla="*/ 6 h 285"/>
                  <a:gd name="T88" fmla="*/ 332 w 332"/>
                  <a:gd name="T89" fmla="*/ 27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285">
                    <a:moveTo>
                      <a:pt x="47" y="279"/>
                    </a:moveTo>
                    <a:cubicBezTo>
                      <a:pt x="47" y="283"/>
                      <a:pt x="45" y="285"/>
                      <a:pt x="41" y="285"/>
                    </a:cubicBezTo>
                    <a:cubicBezTo>
                      <a:pt x="6" y="285"/>
                      <a:pt x="6" y="285"/>
                      <a:pt x="6" y="285"/>
                    </a:cubicBezTo>
                    <a:cubicBezTo>
                      <a:pt x="2" y="285"/>
                      <a:pt x="0" y="283"/>
                      <a:pt x="0" y="279"/>
                    </a:cubicBezTo>
                    <a:cubicBezTo>
                      <a:pt x="0" y="244"/>
                      <a:pt x="0" y="244"/>
                      <a:pt x="0" y="244"/>
                    </a:cubicBezTo>
                    <a:cubicBezTo>
                      <a:pt x="0" y="240"/>
                      <a:pt x="2" y="238"/>
                      <a:pt x="6" y="238"/>
                    </a:cubicBezTo>
                    <a:cubicBezTo>
                      <a:pt x="41" y="238"/>
                      <a:pt x="41" y="238"/>
                      <a:pt x="41" y="238"/>
                    </a:cubicBezTo>
                    <a:cubicBezTo>
                      <a:pt x="45" y="238"/>
                      <a:pt x="47" y="240"/>
                      <a:pt x="47" y="244"/>
                    </a:cubicBezTo>
                    <a:lnTo>
                      <a:pt x="47" y="279"/>
                    </a:lnTo>
                    <a:close/>
                    <a:moveTo>
                      <a:pt x="118" y="279"/>
                    </a:moveTo>
                    <a:cubicBezTo>
                      <a:pt x="118" y="283"/>
                      <a:pt x="116" y="285"/>
                      <a:pt x="113" y="285"/>
                    </a:cubicBezTo>
                    <a:cubicBezTo>
                      <a:pt x="77" y="285"/>
                      <a:pt x="77" y="285"/>
                      <a:pt x="77" y="285"/>
                    </a:cubicBezTo>
                    <a:cubicBezTo>
                      <a:pt x="74" y="285"/>
                      <a:pt x="71" y="283"/>
                      <a:pt x="71" y="279"/>
                    </a:cubicBezTo>
                    <a:cubicBezTo>
                      <a:pt x="71" y="220"/>
                      <a:pt x="71" y="220"/>
                      <a:pt x="71" y="220"/>
                    </a:cubicBezTo>
                    <a:cubicBezTo>
                      <a:pt x="71" y="217"/>
                      <a:pt x="74" y="214"/>
                      <a:pt x="77" y="214"/>
                    </a:cubicBezTo>
                    <a:cubicBezTo>
                      <a:pt x="113" y="214"/>
                      <a:pt x="113" y="214"/>
                      <a:pt x="113" y="214"/>
                    </a:cubicBezTo>
                    <a:cubicBezTo>
                      <a:pt x="116" y="214"/>
                      <a:pt x="118" y="217"/>
                      <a:pt x="118" y="220"/>
                    </a:cubicBezTo>
                    <a:lnTo>
                      <a:pt x="118" y="279"/>
                    </a:lnTo>
                    <a:close/>
                    <a:moveTo>
                      <a:pt x="190" y="279"/>
                    </a:moveTo>
                    <a:cubicBezTo>
                      <a:pt x="190" y="283"/>
                      <a:pt x="187" y="285"/>
                      <a:pt x="184" y="285"/>
                    </a:cubicBezTo>
                    <a:cubicBezTo>
                      <a:pt x="148" y="285"/>
                      <a:pt x="148" y="285"/>
                      <a:pt x="148" y="285"/>
                    </a:cubicBezTo>
                    <a:cubicBezTo>
                      <a:pt x="145" y="285"/>
                      <a:pt x="142" y="283"/>
                      <a:pt x="142" y="279"/>
                    </a:cubicBezTo>
                    <a:cubicBezTo>
                      <a:pt x="142" y="173"/>
                      <a:pt x="142" y="173"/>
                      <a:pt x="142" y="173"/>
                    </a:cubicBezTo>
                    <a:cubicBezTo>
                      <a:pt x="142" y="169"/>
                      <a:pt x="145" y="167"/>
                      <a:pt x="148" y="167"/>
                    </a:cubicBezTo>
                    <a:cubicBezTo>
                      <a:pt x="184" y="167"/>
                      <a:pt x="184" y="167"/>
                      <a:pt x="184" y="167"/>
                    </a:cubicBezTo>
                    <a:cubicBezTo>
                      <a:pt x="187" y="167"/>
                      <a:pt x="190" y="169"/>
                      <a:pt x="190" y="173"/>
                    </a:cubicBezTo>
                    <a:lnTo>
                      <a:pt x="190" y="279"/>
                    </a:lnTo>
                    <a:close/>
                    <a:moveTo>
                      <a:pt x="261" y="279"/>
                    </a:moveTo>
                    <a:cubicBezTo>
                      <a:pt x="261" y="283"/>
                      <a:pt x="258" y="285"/>
                      <a:pt x="255" y="285"/>
                    </a:cubicBezTo>
                    <a:cubicBezTo>
                      <a:pt x="219" y="285"/>
                      <a:pt x="219" y="285"/>
                      <a:pt x="219" y="285"/>
                    </a:cubicBezTo>
                    <a:cubicBezTo>
                      <a:pt x="216" y="285"/>
                      <a:pt x="213" y="283"/>
                      <a:pt x="213" y="279"/>
                    </a:cubicBezTo>
                    <a:cubicBezTo>
                      <a:pt x="213" y="101"/>
                      <a:pt x="213" y="101"/>
                      <a:pt x="213" y="101"/>
                    </a:cubicBezTo>
                    <a:cubicBezTo>
                      <a:pt x="213" y="98"/>
                      <a:pt x="216" y="95"/>
                      <a:pt x="219" y="95"/>
                    </a:cubicBezTo>
                    <a:cubicBezTo>
                      <a:pt x="255" y="95"/>
                      <a:pt x="255" y="95"/>
                      <a:pt x="255" y="95"/>
                    </a:cubicBezTo>
                    <a:cubicBezTo>
                      <a:pt x="258" y="95"/>
                      <a:pt x="261" y="98"/>
                      <a:pt x="261" y="101"/>
                    </a:cubicBezTo>
                    <a:lnTo>
                      <a:pt x="261" y="279"/>
                    </a:lnTo>
                    <a:close/>
                    <a:moveTo>
                      <a:pt x="332" y="279"/>
                    </a:moveTo>
                    <a:cubicBezTo>
                      <a:pt x="332" y="283"/>
                      <a:pt x="330" y="285"/>
                      <a:pt x="326" y="285"/>
                    </a:cubicBezTo>
                    <a:cubicBezTo>
                      <a:pt x="291" y="285"/>
                      <a:pt x="291" y="285"/>
                      <a:pt x="291" y="285"/>
                    </a:cubicBezTo>
                    <a:cubicBezTo>
                      <a:pt x="287" y="285"/>
                      <a:pt x="285" y="283"/>
                      <a:pt x="285" y="279"/>
                    </a:cubicBezTo>
                    <a:cubicBezTo>
                      <a:pt x="285" y="6"/>
                      <a:pt x="285" y="6"/>
                      <a:pt x="285" y="6"/>
                    </a:cubicBezTo>
                    <a:cubicBezTo>
                      <a:pt x="285" y="3"/>
                      <a:pt x="287" y="0"/>
                      <a:pt x="291" y="0"/>
                    </a:cubicBezTo>
                    <a:cubicBezTo>
                      <a:pt x="326" y="0"/>
                      <a:pt x="326" y="0"/>
                      <a:pt x="326" y="0"/>
                    </a:cubicBezTo>
                    <a:cubicBezTo>
                      <a:pt x="330" y="0"/>
                      <a:pt x="332" y="3"/>
                      <a:pt x="332" y="6"/>
                    </a:cubicBezTo>
                    <a:lnTo>
                      <a:pt x="332" y="279"/>
                    </a:lnTo>
                    <a:close/>
                  </a:path>
                </a:pathLst>
              </a:custGeom>
              <a:solidFill>
                <a:srgbClr val="0B7DD8"/>
              </a:solidFill>
              <a:ln>
                <a:noFill/>
              </a:ln>
            </p:spPr>
            <p:txBody>
              <a:bodyPr vert="horz" wrap="square" lIns="91427" tIns="45713" rIns="91427" bIns="45713" numCol="1" anchor="t" anchorCtr="0" compatLnSpc="1">
                <a:prstTxWarp prst="textNoShape">
                  <a:avLst/>
                </a:prstTxWarp>
              </a:bodyPr>
              <a:lstStyle/>
              <a:p>
                <a:pPr defTabSz="914225" fontAlgn="auto">
                  <a:spcBef>
                    <a:spcPts val="0"/>
                  </a:spcBef>
                  <a:spcAft>
                    <a:spcPts val="0"/>
                  </a:spcAft>
                  <a:defRPr/>
                </a:pPr>
                <a:endParaRPr lang="en-US" b="0" kern="0" dirty="0">
                  <a:solidFill>
                    <a:srgbClr val="353535"/>
                  </a:solidFill>
                  <a:latin typeface="Calibri"/>
                  <a:cs typeface="+mn-cs"/>
                </a:endParaRPr>
              </a:p>
            </p:txBody>
          </p:sp>
        </p:grpSp>
        <p:grpSp>
          <p:nvGrpSpPr>
            <p:cNvPr id="53" name="Group 52">
              <a:extLst>
                <a:ext uri="{FF2B5EF4-FFF2-40B4-BE49-F238E27FC236}">
                  <a16:creationId xmlns:a16="http://schemas.microsoft.com/office/drawing/2014/main" id="{87B3FF69-88EB-42AE-B6CD-018589C43311}"/>
                </a:ext>
              </a:extLst>
            </p:cNvPr>
            <p:cNvGrpSpPr/>
            <p:nvPr/>
          </p:nvGrpSpPr>
          <p:grpSpPr>
            <a:xfrm>
              <a:off x="306012" y="6103387"/>
              <a:ext cx="548562" cy="548562"/>
              <a:chOff x="9189720" y="2971800"/>
              <a:chExt cx="1330326" cy="1330326"/>
            </a:xfrm>
          </p:grpSpPr>
          <p:grpSp>
            <p:nvGrpSpPr>
              <p:cNvPr id="54" name="Group 53">
                <a:extLst>
                  <a:ext uri="{FF2B5EF4-FFF2-40B4-BE49-F238E27FC236}">
                    <a16:creationId xmlns:a16="http://schemas.microsoft.com/office/drawing/2014/main" id="{D49B8047-A5E8-4094-9E71-79B4DD50E419}"/>
                  </a:ext>
                </a:extLst>
              </p:cNvPr>
              <p:cNvGrpSpPr>
                <a:grpSpLocks noChangeAspect="1"/>
              </p:cNvGrpSpPr>
              <p:nvPr/>
            </p:nvGrpSpPr>
            <p:grpSpPr bwMode="auto">
              <a:xfrm>
                <a:off x="9589453" y="3302900"/>
                <a:ext cx="530860" cy="668126"/>
                <a:chOff x="6084" y="2012"/>
                <a:chExt cx="379" cy="477"/>
              </a:xfrm>
            </p:grpSpPr>
            <p:sp>
              <p:nvSpPr>
                <p:cNvPr id="56" name="Freeform 24">
                  <a:extLst>
                    <a:ext uri="{FF2B5EF4-FFF2-40B4-BE49-F238E27FC236}">
                      <a16:creationId xmlns:a16="http://schemas.microsoft.com/office/drawing/2014/main" id="{5CA4D343-412A-4272-93F9-DA961F211C98}"/>
                    </a:ext>
                  </a:extLst>
                </p:cNvPr>
                <p:cNvSpPr>
                  <a:spLocks/>
                </p:cNvSpPr>
                <p:nvPr/>
              </p:nvSpPr>
              <p:spPr bwMode="auto">
                <a:xfrm>
                  <a:off x="6273" y="2073"/>
                  <a:ext cx="190" cy="367"/>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7" name="Freeform 25">
                  <a:extLst>
                    <a:ext uri="{FF2B5EF4-FFF2-40B4-BE49-F238E27FC236}">
                      <a16:creationId xmlns:a16="http://schemas.microsoft.com/office/drawing/2014/main" id="{A59AFAAB-708F-40E0-A709-44C5F1207EF8}"/>
                    </a:ext>
                  </a:extLst>
                </p:cNvPr>
                <p:cNvSpPr>
                  <a:spLocks/>
                </p:cNvSpPr>
                <p:nvPr/>
              </p:nvSpPr>
              <p:spPr bwMode="auto">
                <a:xfrm>
                  <a:off x="6084" y="2061"/>
                  <a:ext cx="189" cy="367"/>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8" name="Line 26">
                  <a:extLst>
                    <a:ext uri="{FF2B5EF4-FFF2-40B4-BE49-F238E27FC236}">
                      <a16:creationId xmlns:a16="http://schemas.microsoft.com/office/drawing/2014/main" id="{8888E8B5-9E30-4866-8784-1933BAD6340A}"/>
                    </a:ext>
                  </a:extLst>
                </p:cNvPr>
                <p:cNvSpPr>
                  <a:spLocks noChangeShapeType="1"/>
                </p:cNvSpPr>
                <p:nvPr/>
              </p:nvSpPr>
              <p:spPr bwMode="auto">
                <a:xfrm>
                  <a:off x="6273" y="2218"/>
                  <a:ext cx="0"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9" name="Freeform 27">
                  <a:extLst>
                    <a:ext uri="{FF2B5EF4-FFF2-40B4-BE49-F238E27FC236}">
                      <a16:creationId xmlns:a16="http://schemas.microsoft.com/office/drawing/2014/main" id="{9B1612E8-DD6E-4151-A7E0-D91BB140A820}"/>
                    </a:ext>
                  </a:extLst>
                </p:cNvPr>
                <p:cNvSpPr>
                  <a:spLocks/>
                </p:cNvSpPr>
                <p:nvPr/>
              </p:nvSpPr>
              <p:spPr bwMode="auto">
                <a:xfrm>
                  <a:off x="6250" y="2012"/>
                  <a:ext cx="47" cy="98"/>
                </a:xfrm>
                <a:custGeom>
                  <a:avLst/>
                  <a:gdLst>
                    <a:gd name="T0" fmla="*/ 0 w 47"/>
                    <a:gd name="T1" fmla="*/ 98 h 98"/>
                    <a:gd name="T2" fmla="*/ 47 w 47"/>
                    <a:gd name="T3" fmla="*/ 49 h 98"/>
                    <a:gd name="T4" fmla="*/ 0 w 47"/>
                    <a:gd name="T5" fmla="*/ 0 h 98"/>
                  </a:gdLst>
                  <a:ahLst/>
                  <a:cxnLst>
                    <a:cxn ang="0">
                      <a:pos x="T0" y="T1"/>
                    </a:cxn>
                    <a:cxn ang="0">
                      <a:pos x="T2" y="T3"/>
                    </a:cxn>
                    <a:cxn ang="0">
                      <a:pos x="T4" y="T5"/>
                    </a:cxn>
                  </a:cxnLst>
                  <a:rect l="0" t="0" r="r" b="b"/>
                  <a:pathLst>
                    <a:path w="47" h="98">
                      <a:moveTo>
                        <a:pt x="0" y="98"/>
                      </a:moveTo>
                      <a:lnTo>
                        <a:pt x="47" y="49"/>
                      </a:lnTo>
                      <a:lnTo>
                        <a:pt x="0" y="0"/>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0" name="Line 28">
                  <a:extLst>
                    <a:ext uri="{FF2B5EF4-FFF2-40B4-BE49-F238E27FC236}">
                      <a16:creationId xmlns:a16="http://schemas.microsoft.com/office/drawing/2014/main" id="{38B7A7ED-6939-46ED-A843-4F88217CD979}"/>
                    </a:ext>
                  </a:extLst>
                </p:cNvPr>
                <p:cNvSpPr>
                  <a:spLocks noChangeShapeType="1"/>
                </p:cNvSpPr>
                <p:nvPr/>
              </p:nvSpPr>
              <p:spPr bwMode="auto">
                <a:xfrm>
                  <a:off x="6273" y="2061"/>
                  <a:ext cx="24"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1" name="Freeform 29">
                  <a:extLst>
                    <a:ext uri="{FF2B5EF4-FFF2-40B4-BE49-F238E27FC236}">
                      <a16:creationId xmlns:a16="http://schemas.microsoft.com/office/drawing/2014/main" id="{9E222F64-9861-4CAF-816A-77C8559F4C81}"/>
                    </a:ext>
                  </a:extLst>
                </p:cNvPr>
                <p:cNvSpPr>
                  <a:spLocks/>
                </p:cNvSpPr>
                <p:nvPr/>
              </p:nvSpPr>
              <p:spPr bwMode="auto">
                <a:xfrm>
                  <a:off x="6250" y="2391"/>
                  <a:ext cx="47" cy="98"/>
                </a:xfrm>
                <a:custGeom>
                  <a:avLst/>
                  <a:gdLst>
                    <a:gd name="T0" fmla="*/ 47 w 47"/>
                    <a:gd name="T1" fmla="*/ 0 h 98"/>
                    <a:gd name="T2" fmla="*/ 0 w 47"/>
                    <a:gd name="T3" fmla="*/ 49 h 98"/>
                    <a:gd name="T4" fmla="*/ 47 w 47"/>
                    <a:gd name="T5" fmla="*/ 98 h 98"/>
                  </a:gdLst>
                  <a:ahLst/>
                  <a:cxnLst>
                    <a:cxn ang="0">
                      <a:pos x="T0" y="T1"/>
                    </a:cxn>
                    <a:cxn ang="0">
                      <a:pos x="T2" y="T3"/>
                    </a:cxn>
                    <a:cxn ang="0">
                      <a:pos x="T4" y="T5"/>
                    </a:cxn>
                  </a:cxnLst>
                  <a:rect l="0" t="0" r="r" b="b"/>
                  <a:pathLst>
                    <a:path w="47" h="98">
                      <a:moveTo>
                        <a:pt x="47" y="0"/>
                      </a:moveTo>
                      <a:lnTo>
                        <a:pt x="0" y="49"/>
                      </a:lnTo>
                      <a:lnTo>
                        <a:pt x="47" y="98"/>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2" name="Line 30">
                  <a:extLst>
                    <a:ext uri="{FF2B5EF4-FFF2-40B4-BE49-F238E27FC236}">
                      <a16:creationId xmlns:a16="http://schemas.microsoft.com/office/drawing/2014/main" id="{7B184127-1865-4B12-B9BD-5F9B1B3625C5}"/>
                    </a:ext>
                  </a:extLst>
                </p:cNvPr>
                <p:cNvSpPr>
                  <a:spLocks noChangeShapeType="1"/>
                </p:cNvSpPr>
                <p:nvPr/>
              </p:nvSpPr>
              <p:spPr bwMode="auto">
                <a:xfrm flipH="1">
                  <a:off x="6250" y="2440"/>
                  <a:ext cx="23"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55" name="Oval 54">
                <a:extLst>
                  <a:ext uri="{FF2B5EF4-FFF2-40B4-BE49-F238E27FC236}">
                    <a16:creationId xmlns:a16="http://schemas.microsoft.com/office/drawing/2014/main" id="{6CED0F24-EA28-46BC-8049-6E26AB0E27E2}"/>
                  </a:ext>
                </a:extLst>
              </p:cNvPr>
              <p:cNvSpPr/>
              <p:nvPr/>
            </p:nvSpPr>
            <p:spPr bwMode="auto">
              <a:xfrm>
                <a:off x="918972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D89B9E6-F9EE-4D2E-8A73-7F5ACFD16662}"/>
                </a:ext>
              </a:extLst>
            </p:cNvPr>
            <p:cNvGrpSpPr>
              <a:grpSpLocks noChangeAspect="1"/>
            </p:cNvGrpSpPr>
            <p:nvPr/>
          </p:nvGrpSpPr>
          <p:grpSpPr>
            <a:xfrm>
              <a:off x="825638" y="175476"/>
              <a:ext cx="7772400" cy="4745253"/>
              <a:chOff x="1497138" y="760460"/>
              <a:chExt cx="9197728" cy="5544685"/>
            </a:xfrm>
          </p:grpSpPr>
          <p:sp>
            <p:nvSpPr>
              <p:cNvPr id="65" name="Freeform 6">
                <a:extLst>
                  <a:ext uri="{FF2B5EF4-FFF2-40B4-BE49-F238E27FC236}">
                    <a16:creationId xmlns:a16="http://schemas.microsoft.com/office/drawing/2014/main" id="{B78B01C2-1A0A-48E5-9E69-EA3F38D7B749}"/>
                  </a:ext>
                </a:extLst>
              </p:cNvPr>
              <p:cNvSpPr>
                <a:spLocks noEditPoints="1"/>
              </p:cNvSpPr>
              <p:nvPr/>
            </p:nvSpPr>
            <p:spPr bwMode="auto">
              <a:xfrm>
                <a:off x="1497138" y="1524272"/>
                <a:ext cx="9197728" cy="4780873"/>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969696"/>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6" name="Freeform 29">
                <a:extLst>
                  <a:ext uri="{FF2B5EF4-FFF2-40B4-BE49-F238E27FC236}">
                    <a16:creationId xmlns:a16="http://schemas.microsoft.com/office/drawing/2014/main" id="{3164B692-C1BE-415E-820F-2A69034D03DD}"/>
                  </a:ext>
                </a:extLst>
              </p:cNvPr>
              <p:cNvSpPr>
                <a:spLocks/>
              </p:cNvSpPr>
              <p:nvPr/>
            </p:nvSpPr>
            <p:spPr bwMode="auto">
              <a:xfrm>
                <a:off x="2921452" y="1450199"/>
                <a:ext cx="3511053" cy="2738579"/>
              </a:xfrm>
              <a:custGeom>
                <a:avLst/>
                <a:gdLst>
                  <a:gd name="T0" fmla="*/ 0 w 1244"/>
                  <a:gd name="T1" fmla="*/ 306 h 970"/>
                  <a:gd name="T2" fmla="*/ 1244 w 1244"/>
                  <a:gd name="T3" fmla="*/ 970 h 970"/>
                </a:gdLst>
                <a:ahLst/>
                <a:cxnLst>
                  <a:cxn ang="0">
                    <a:pos x="T0" y="T1"/>
                  </a:cxn>
                  <a:cxn ang="0">
                    <a:pos x="T2" y="T3"/>
                  </a:cxn>
                </a:cxnLst>
                <a:rect l="0" t="0" r="r" b="b"/>
                <a:pathLst>
                  <a:path w="1244" h="970">
                    <a:moveTo>
                      <a:pt x="0" y="306"/>
                    </a:moveTo>
                    <a:cubicBezTo>
                      <a:pt x="0" y="306"/>
                      <a:pt x="1236" y="0"/>
                      <a:pt x="1244" y="970"/>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7" name="Freeform 30">
                <a:extLst>
                  <a:ext uri="{FF2B5EF4-FFF2-40B4-BE49-F238E27FC236}">
                    <a16:creationId xmlns:a16="http://schemas.microsoft.com/office/drawing/2014/main" id="{3CFD3E42-9A64-46CB-9D1A-22D3A0356380}"/>
                  </a:ext>
                </a:extLst>
              </p:cNvPr>
              <p:cNvSpPr>
                <a:spLocks/>
              </p:cNvSpPr>
              <p:nvPr/>
            </p:nvSpPr>
            <p:spPr bwMode="auto">
              <a:xfrm>
                <a:off x="3994451" y="1659718"/>
                <a:ext cx="5515251" cy="3553380"/>
              </a:xfrm>
              <a:custGeom>
                <a:avLst/>
                <a:gdLst>
                  <a:gd name="T0" fmla="*/ 1955 w 1955"/>
                  <a:gd name="T1" fmla="*/ 1259 h 1259"/>
                  <a:gd name="T2" fmla="*/ 0 w 1955"/>
                  <a:gd name="T3" fmla="*/ 1104 h 1259"/>
                </a:gdLst>
                <a:ahLst/>
                <a:cxnLst>
                  <a:cxn ang="0">
                    <a:pos x="T0" y="T1"/>
                  </a:cxn>
                  <a:cxn ang="0">
                    <a:pos x="T2" y="T3"/>
                  </a:cxn>
                </a:cxnLst>
                <a:rect l="0" t="0" r="r" b="b"/>
                <a:pathLst>
                  <a:path w="1955" h="1259">
                    <a:moveTo>
                      <a:pt x="1955" y="1259"/>
                    </a:moveTo>
                    <a:cubicBezTo>
                      <a:pt x="1131" y="0"/>
                      <a:pt x="0" y="1104"/>
                      <a:pt x="0" y="110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8" name="Freeform 31">
                <a:extLst>
                  <a:ext uri="{FF2B5EF4-FFF2-40B4-BE49-F238E27FC236}">
                    <a16:creationId xmlns:a16="http://schemas.microsoft.com/office/drawing/2014/main" id="{46D482B0-60ED-4262-A267-FBE4BAEE7261}"/>
                  </a:ext>
                </a:extLst>
              </p:cNvPr>
              <p:cNvSpPr>
                <a:spLocks/>
              </p:cNvSpPr>
              <p:nvPr/>
            </p:nvSpPr>
            <p:spPr bwMode="auto">
              <a:xfrm>
                <a:off x="6451551" y="2311558"/>
                <a:ext cx="1623253" cy="1879333"/>
              </a:xfrm>
              <a:custGeom>
                <a:avLst/>
                <a:gdLst>
                  <a:gd name="T0" fmla="*/ 575 w 575"/>
                  <a:gd name="T1" fmla="*/ 119 h 666"/>
                  <a:gd name="T2" fmla="*/ 0 w 575"/>
                  <a:gd name="T3" fmla="*/ 666 h 666"/>
                </a:gdLst>
                <a:ahLst/>
                <a:cxnLst>
                  <a:cxn ang="0">
                    <a:pos x="T0" y="T1"/>
                  </a:cxn>
                  <a:cxn ang="0">
                    <a:pos x="T2" y="T3"/>
                  </a:cxn>
                </a:cxnLst>
                <a:rect l="0" t="0" r="r" b="b"/>
                <a:pathLst>
                  <a:path w="575" h="666">
                    <a:moveTo>
                      <a:pt x="575" y="119"/>
                    </a:moveTo>
                    <a:cubicBezTo>
                      <a:pt x="30" y="0"/>
                      <a:pt x="0" y="666"/>
                      <a:pt x="0" y="666"/>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9" name="Freeform 32">
                <a:extLst>
                  <a:ext uri="{FF2B5EF4-FFF2-40B4-BE49-F238E27FC236}">
                    <a16:creationId xmlns:a16="http://schemas.microsoft.com/office/drawing/2014/main" id="{ED5123BE-02A6-40CC-9F3A-A6BE0AE6EA9A}"/>
                  </a:ext>
                </a:extLst>
              </p:cNvPr>
              <p:cNvSpPr>
                <a:spLocks/>
              </p:cNvSpPr>
              <p:nvPr/>
            </p:nvSpPr>
            <p:spPr bwMode="auto">
              <a:xfrm>
                <a:off x="2728863" y="2885094"/>
                <a:ext cx="1506853" cy="1853937"/>
              </a:xfrm>
              <a:custGeom>
                <a:avLst/>
                <a:gdLst>
                  <a:gd name="T0" fmla="*/ 440 w 534"/>
                  <a:gd name="T1" fmla="*/ 657 h 657"/>
                  <a:gd name="T2" fmla="*/ 0 w 534"/>
                  <a:gd name="T3" fmla="*/ 20 h 657"/>
                </a:gdLst>
                <a:ahLst/>
                <a:cxnLst>
                  <a:cxn ang="0">
                    <a:pos x="T0" y="T1"/>
                  </a:cxn>
                  <a:cxn ang="0">
                    <a:pos x="T2" y="T3"/>
                  </a:cxn>
                </a:cxnLst>
                <a:rect l="0" t="0" r="r" b="b"/>
                <a:pathLst>
                  <a:path w="534" h="657">
                    <a:moveTo>
                      <a:pt x="440" y="657"/>
                    </a:moveTo>
                    <a:cubicBezTo>
                      <a:pt x="440" y="657"/>
                      <a:pt x="534" y="0"/>
                      <a:pt x="0" y="20"/>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0" name="Freeform 33">
                <a:extLst>
                  <a:ext uri="{FF2B5EF4-FFF2-40B4-BE49-F238E27FC236}">
                    <a16:creationId xmlns:a16="http://schemas.microsoft.com/office/drawing/2014/main" id="{075622AF-6148-4B04-B801-30BBD388E6DF}"/>
                  </a:ext>
                </a:extLst>
              </p:cNvPr>
              <p:cNvSpPr>
                <a:spLocks/>
              </p:cNvSpPr>
              <p:nvPr/>
            </p:nvSpPr>
            <p:spPr bwMode="auto">
              <a:xfrm>
                <a:off x="7397566" y="1500991"/>
                <a:ext cx="1534367" cy="1625369"/>
              </a:xfrm>
              <a:custGeom>
                <a:avLst/>
                <a:gdLst>
                  <a:gd name="T0" fmla="*/ 61 w 544"/>
                  <a:gd name="T1" fmla="*/ 576 h 576"/>
                  <a:gd name="T2" fmla="*/ 544 w 544"/>
                  <a:gd name="T3" fmla="*/ 184 h 576"/>
                </a:gdLst>
                <a:ahLst/>
                <a:cxnLst>
                  <a:cxn ang="0">
                    <a:pos x="T0" y="T1"/>
                  </a:cxn>
                  <a:cxn ang="0">
                    <a:pos x="T2" y="T3"/>
                  </a:cxn>
                </a:cxnLst>
                <a:rect l="0" t="0" r="r" b="b"/>
                <a:pathLst>
                  <a:path w="544" h="576">
                    <a:moveTo>
                      <a:pt x="61" y="576"/>
                    </a:moveTo>
                    <a:cubicBezTo>
                      <a:pt x="61" y="576"/>
                      <a:pt x="0" y="0"/>
                      <a:pt x="544" y="18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1" name="Freeform 34">
                <a:extLst>
                  <a:ext uri="{FF2B5EF4-FFF2-40B4-BE49-F238E27FC236}">
                    <a16:creationId xmlns:a16="http://schemas.microsoft.com/office/drawing/2014/main" id="{E23F7F0D-8687-4237-9D55-D0EB6B42047B}"/>
                  </a:ext>
                </a:extLst>
              </p:cNvPr>
              <p:cNvSpPr>
                <a:spLocks/>
              </p:cNvSpPr>
              <p:nvPr/>
            </p:nvSpPr>
            <p:spPr bwMode="auto">
              <a:xfrm>
                <a:off x="4015613" y="3776085"/>
                <a:ext cx="2387261" cy="1030671"/>
              </a:xfrm>
              <a:custGeom>
                <a:avLst/>
                <a:gdLst>
                  <a:gd name="T0" fmla="*/ 0 w 846"/>
                  <a:gd name="T1" fmla="*/ 365 h 365"/>
                  <a:gd name="T2" fmla="*/ 846 w 846"/>
                  <a:gd name="T3" fmla="*/ 365 h 365"/>
                </a:gdLst>
                <a:ahLst/>
                <a:cxnLst>
                  <a:cxn ang="0">
                    <a:pos x="T0" y="T1"/>
                  </a:cxn>
                  <a:cxn ang="0">
                    <a:pos x="T2" y="T3"/>
                  </a:cxn>
                </a:cxnLst>
                <a:rect l="0" t="0" r="r" b="b"/>
                <a:pathLst>
                  <a:path w="846" h="365">
                    <a:moveTo>
                      <a:pt x="0" y="365"/>
                    </a:moveTo>
                    <a:cubicBezTo>
                      <a:pt x="0" y="365"/>
                      <a:pt x="514" y="0"/>
                      <a:pt x="846" y="365"/>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2" name="Freeform 35">
                <a:extLst>
                  <a:ext uri="{FF2B5EF4-FFF2-40B4-BE49-F238E27FC236}">
                    <a16:creationId xmlns:a16="http://schemas.microsoft.com/office/drawing/2014/main" id="{3A5893C5-8359-4BD7-B51C-63907E5018A2}"/>
                  </a:ext>
                </a:extLst>
              </p:cNvPr>
              <p:cNvSpPr>
                <a:spLocks/>
              </p:cNvSpPr>
              <p:nvPr/>
            </p:nvSpPr>
            <p:spPr bwMode="auto">
              <a:xfrm>
                <a:off x="2915103" y="971901"/>
                <a:ext cx="3944907" cy="2594665"/>
              </a:xfrm>
              <a:custGeom>
                <a:avLst/>
                <a:gdLst>
                  <a:gd name="T0" fmla="*/ 0 w 1398"/>
                  <a:gd name="T1" fmla="*/ 920 h 920"/>
                  <a:gd name="T2" fmla="*/ 1398 w 1398"/>
                  <a:gd name="T3" fmla="*/ 544 h 920"/>
                </a:gdLst>
                <a:ahLst/>
                <a:cxnLst>
                  <a:cxn ang="0">
                    <a:pos x="T0" y="T1"/>
                  </a:cxn>
                  <a:cxn ang="0">
                    <a:pos x="T2" y="T3"/>
                  </a:cxn>
                </a:cxnLst>
                <a:rect l="0" t="0" r="r" b="b"/>
                <a:pathLst>
                  <a:path w="1398" h="920">
                    <a:moveTo>
                      <a:pt x="0" y="920"/>
                    </a:moveTo>
                    <a:cubicBezTo>
                      <a:pt x="0" y="920"/>
                      <a:pt x="529" y="0"/>
                      <a:pt x="1398" y="54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nvGrpSpPr>
              <p:cNvPr id="73" name="Group 72">
                <a:extLst>
                  <a:ext uri="{FF2B5EF4-FFF2-40B4-BE49-F238E27FC236}">
                    <a16:creationId xmlns:a16="http://schemas.microsoft.com/office/drawing/2014/main" id="{FD696659-3014-405A-92BC-23876338DA51}"/>
                  </a:ext>
                </a:extLst>
              </p:cNvPr>
              <p:cNvGrpSpPr/>
              <p:nvPr/>
            </p:nvGrpSpPr>
            <p:grpSpPr>
              <a:xfrm>
                <a:off x="7941472" y="2514731"/>
                <a:ext cx="264546" cy="264546"/>
                <a:chOff x="5956300" y="1885950"/>
                <a:chExt cx="198438" cy="198438"/>
              </a:xfrm>
            </p:grpSpPr>
            <p:sp>
              <p:nvSpPr>
                <p:cNvPr id="123" name="Oval 122">
                  <a:extLst>
                    <a:ext uri="{FF2B5EF4-FFF2-40B4-BE49-F238E27FC236}">
                      <a16:creationId xmlns:a16="http://schemas.microsoft.com/office/drawing/2014/main" id="{6ECDD5D4-6A38-4867-92D2-B4FF8D257738}"/>
                    </a:ext>
                  </a:extLst>
                </p:cNvPr>
                <p:cNvSpPr>
                  <a:spLocks noChangeArrowheads="1"/>
                </p:cNvSpPr>
                <p:nvPr/>
              </p:nvSpPr>
              <p:spPr bwMode="auto">
                <a:xfrm>
                  <a:off x="5956300" y="1885950"/>
                  <a:ext cx="198438" cy="198438"/>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4" name="Oval 123">
                  <a:extLst>
                    <a:ext uri="{FF2B5EF4-FFF2-40B4-BE49-F238E27FC236}">
                      <a16:creationId xmlns:a16="http://schemas.microsoft.com/office/drawing/2014/main" id="{0BCC7912-F966-42CC-A02A-7A703BBF7D4A}"/>
                    </a:ext>
                  </a:extLst>
                </p:cNvPr>
                <p:cNvSpPr>
                  <a:spLocks noChangeArrowheads="1"/>
                </p:cNvSpPr>
                <p:nvPr/>
              </p:nvSpPr>
              <p:spPr bwMode="auto">
                <a:xfrm>
                  <a:off x="6007100" y="1936750"/>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4" name="Group 73">
                <a:extLst>
                  <a:ext uri="{FF2B5EF4-FFF2-40B4-BE49-F238E27FC236}">
                    <a16:creationId xmlns:a16="http://schemas.microsoft.com/office/drawing/2014/main" id="{313233A4-D848-49CD-B680-A891A6331056}"/>
                  </a:ext>
                </a:extLst>
              </p:cNvPr>
              <p:cNvGrpSpPr/>
              <p:nvPr/>
            </p:nvGrpSpPr>
            <p:grpSpPr>
              <a:xfrm>
                <a:off x="7435661" y="2995147"/>
                <a:ext cx="266662" cy="266662"/>
                <a:chOff x="5576888" y="2246313"/>
                <a:chExt cx="200025" cy="200025"/>
              </a:xfrm>
            </p:grpSpPr>
            <p:sp>
              <p:nvSpPr>
                <p:cNvPr id="121" name="Oval 120">
                  <a:extLst>
                    <a:ext uri="{FF2B5EF4-FFF2-40B4-BE49-F238E27FC236}">
                      <a16:creationId xmlns:a16="http://schemas.microsoft.com/office/drawing/2014/main" id="{BBA823F3-A10F-46B2-8C9A-2217F7C308C4}"/>
                    </a:ext>
                  </a:extLst>
                </p:cNvPr>
                <p:cNvSpPr>
                  <a:spLocks noChangeArrowheads="1"/>
                </p:cNvSpPr>
                <p:nvPr/>
              </p:nvSpPr>
              <p:spPr bwMode="auto">
                <a:xfrm>
                  <a:off x="5576888" y="2246313"/>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2" name="Oval 12">
                  <a:extLst>
                    <a:ext uri="{FF2B5EF4-FFF2-40B4-BE49-F238E27FC236}">
                      <a16:creationId xmlns:a16="http://schemas.microsoft.com/office/drawing/2014/main" id="{A0861209-69FE-4118-B146-DCEF8C9556A7}"/>
                    </a:ext>
                  </a:extLst>
                </p:cNvPr>
                <p:cNvSpPr>
                  <a:spLocks noChangeArrowheads="1"/>
                </p:cNvSpPr>
                <p:nvPr/>
              </p:nvSpPr>
              <p:spPr bwMode="auto">
                <a:xfrm>
                  <a:off x="5627688" y="2298700"/>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5" name="Group 74">
                <a:extLst>
                  <a:ext uri="{FF2B5EF4-FFF2-40B4-BE49-F238E27FC236}">
                    <a16:creationId xmlns:a16="http://schemas.microsoft.com/office/drawing/2014/main" id="{B023DC0C-5AB6-47DE-A5B3-5A35C4243DDF}"/>
                  </a:ext>
                </a:extLst>
              </p:cNvPr>
              <p:cNvGrpSpPr/>
              <p:nvPr/>
            </p:nvGrpSpPr>
            <p:grpSpPr>
              <a:xfrm>
                <a:off x="5852270" y="4673424"/>
                <a:ext cx="266662" cy="264546"/>
                <a:chOff x="4703763" y="3505200"/>
                <a:chExt cx="200025" cy="198438"/>
              </a:xfrm>
            </p:grpSpPr>
            <p:sp>
              <p:nvSpPr>
                <p:cNvPr id="119" name="Oval 13">
                  <a:extLst>
                    <a:ext uri="{FF2B5EF4-FFF2-40B4-BE49-F238E27FC236}">
                      <a16:creationId xmlns:a16="http://schemas.microsoft.com/office/drawing/2014/main" id="{7AE08E63-05AB-4216-9F2B-65A99A36035A}"/>
                    </a:ext>
                  </a:extLst>
                </p:cNvPr>
                <p:cNvSpPr>
                  <a:spLocks noChangeArrowheads="1"/>
                </p:cNvSpPr>
                <p:nvPr/>
              </p:nvSpPr>
              <p:spPr bwMode="auto">
                <a:xfrm>
                  <a:off x="4703763" y="3505200"/>
                  <a:ext cx="200025" cy="198438"/>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0" name="Oval 14">
                  <a:extLst>
                    <a:ext uri="{FF2B5EF4-FFF2-40B4-BE49-F238E27FC236}">
                      <a16:creationId xmlns:a16="http://schemas.microsoft.com/office/drawing/2014/main" id="{A16C23B7-3A8C-4C75-98C5-77D62AD9EE11}"/>
                    </a:ext>
                  </a:extLst>
                </p:cNvPr>
                <p:cNvSpPr>
                  <a:spLocks noChangeArrowheads="1"/>
                </p:cNvSpPr>
                <p:nvPr/>
              </p:nvSpPr>
              <p:spPr bwMode="auto">
                <a:xfrm>
                  <a:off x="4756150" y="3556000"/>
                  <a:ext cx="95250" cy="96838"/>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6" name="Group 75">
                <a:extLst>
                  <a:ext uri="{FF2B5EF4-FFF2-40B4-BE49-F238E27FC236}">
                    <a16:creationId xmlns:a16="http://schemas.microsoft.com/office/drawing/2014/main" id="{FED15234-379C-4AD8-AC3E-DDB221985D52}"/>
                  </a:ext>
                </a:extLst>
              </p:cNvPr>
              <p:cNvGrpSpPr/>
              <p:nvPr/>
            </p:nvGrpSpPr>
            <p:grpSpPr>
              <a:xfrm>
                <a:off x="2766957" y="3420536"/>
                <a:ext cx="264546" cy="268778"/>
                <a:chOff x="2074863" y="2565400"/>
                <a:chExt cx="198438" cy="201613"/>
              </a:xfrm>
            </p:grpSpPr>
            <p:sp>
              <p:nvSpPr>
                <p:cNvPr id="117" name="Oval 17">
                  <a:extLst>
                    <a:ext uri="{FF2B5EF4-FFF2-40B4-BE49-F238E27FC236}">
                      <a16:creationId xmlns:a16="http://schemas.microsoft.com/office/drawing/2014/main" id="{D0691E70-683D-4F8D-9BB9-B5E95A41A261}"/>
                    </a:ext>
                  </a:extLst>
                </p:cNvPr>
                <p:cNvSpPr>
                  <a:spLocks noChangeArrowheads="1"/>
                </p:cNvSpPr>
                <p:nvPr/>
              </p:nvSpPr>
              <p:spPr bwMode="auto">
                <a:xfrm>
                  <a:off x="2074863" y="2565400"/>
                  <a:ext cx="198438" cy="201613"/>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8" name="Oval 18">
                  <a:extLst>
                    <a:ext uri="{FF2B5EF4-FFF2-40B4-BE49-F238E27FC236}">
                      <a16:creationId xmlns:a16="http://schemas.microsoft.com/office/drawing/2014/main" id="{4C77299B-D528-42E8-9E6D-10CBB52909F1}"/>
                    </a:ext>
                  </a:extLst>
                </p:cNvPr>
                <p:cNvSpPr>
                  <a:spLocks noChangeArrowheads="1"/>
                </p:cNvSpPr>
                <p:nvPr/>
              </p:nvSpPr>
              <p:spPr bwMode="auto">
                <a:xfrm>
                  <a:off x="2125663" y="2617788"/>
                  <a:ext cx="96838"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7" name="Group 76">
                <a:extLst>
                  <a:ext uri="{FF2B5EF4-FFF2-40B4-BE49-F238E27FC236}">
                    <a16:creationId xmlns:a16="http://schemas.microsoft.com/office/drawing/2014/main" id="{F04A01D6-707D-4040-8DEE-D12AA5CF8E84}"/>
                  </a:ext>
                </a:extLst>
              </p:cNvPr>
              <p:cNvGrpSpPr/>
              <p:nvPr/>
            </p:nvGrpSpPr>
            <p:grpSpPr>
              <a:xfrm>
                <a:off x="6728795" y="2372936"/>
                <a:ext cx="264546" cy="266662"/>
                <a:chOff x="5046663" y="1779588"/>
                <a:chExt cx="198438" cy="200025"/>
              </a:xfrm>
            </p:grpSpPr>
            <p:sp>
              <p:nvSpPr>
                <p:cNvPr id="115" name="Oval 19">
                  <a:extLst>
                    <a:ext uri="{FF2B5EF4-FFF2-40B4-BE49-F238E27FC236}">
                      <a16:creationId xmlns:a16="http://schemas.microsoft.com/office/drawing/2014/main" id="{6FD87D93-BA4B-4E20-8A3D-C5FE76A94068}"/>
                    </a:ext>
                  </a:extLst>
                </p:cNvPr>
                <p:cNvSpPr>
                  <a:spLocks noChangeArrowheads="1"/>
                </p:cNvSpPr>
                <p:nvPr/>
              </p:nvSpPr>
              <p:spPr bwMode="auto">
                <a:xfrm>
                  <a:off x="5046663" y="1779588"/>
                  <a:ext cx="198438" cy="200025"/>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6" name="Oval 20">
                  <a:extLst>
                    <a:ext uri="{FF2B5EF4-FFF2-40B4-BE49-F238E27FC236}">
                      <a16:creationId xmlns:a16="http://schemas.microsoft.com/office/drawing/2014/main" id="{02AB93EC-5BA8-431B-AC64-4002D003920A}"/>
                    </a:ext>
                  </a:extLst>
                </p:cNvPr>
                <p:cNvSpPr>
                  <a:spLocks noChangeArrowheads="1"/>
                </p:cNvSpPr>
                <p:nvPr/>
              </p:nvSpPr>
              <p:spPr bwMode="auto">
                <a:xfrm>
                  <a:off x="5099050" y="18335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8" name="Group 77">
                <a:extLst>
                  <a:ext uri="{FF2B5EF4-FFF2-40B4-BE49-F238E27FC236}">
                    <a16:creationId xmlns:a16="http://schemas.microsoft.com/office/drawing/2014/main" id="{2F004381-945E-4AC7-B167-E05C3E4D141D}"/>
                  </a:ext>
                </a:extLst>
              </p:cNvPr>
              <p:cNvGrpSpPr/>
              <p:nvPr/>
            </p:nvGrpSpPr>
            <p:grpSpPr>
              <a:xfrm>
                <a:off x="3441729" y="4641680"/>
                <a:ext cx="268778" cy="268778"/>
                <a:chOff x="2895600" y="3481388"/>
                <a:chExt cx="201613" cy="201613"/>
              </a:xfrm>
            </p:grpSpPr>
            <p:sp>
              <p:nvSpPr>
                <p:cNvPr id="113" name="Oval 21">
                  <a:extLst>
                    <a:ext uri="{FF2B5EF4-FFF2-40B4-BE49-F238E27FC236}">
                      <a16:creationId xmlns:a16="http://schemas.microsoft.com/office/drawing/2014/main" id="{B35C8BA3-C0E0-4C3E-9DF9-7CAF850AC441}"/>
                    </a:ext>
                  </a:extLst>
                </p:cNvPr>
                <p:cNvSpPr>
                  <a:spLocks noChangeArrowheads="1"/>
                </p:cNvSpPr>
                <p:nvPr/>
              </p:nvSpPr>
              <p:spPr bwMode="auto">
                <a:xfrm>
                  <a:off x="2895600" y="3481388"/>
                  <a:ext cx="201613" cy="201613"/>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4" name="Oval 22">
                  <a:extLst>
                    <a:ext uri="{FF2B5EF4-FFF2-40B4-BE49-F238E27FC236}">
                      <a16:creationId xmlns:a16="http://schemas.microsoft.com/office/drawing/2014/main" id="{99FBF9AC-F9A5-4006-A7C5-73C75119C649}"/>
                    </a:ext>
                  </a:extLst>
                </p:cNvPr>
                <p:cNvSpPr>
                  <a:spLocks noChangeArrowheads="1"/>
                </p:cNvSpPr>
                <p:nvPr/>
              </p:nvSpPr>
              <p:spPr bwMode="auto">
                <a:xfrm>
                  <a:off x="2947988" y="35353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9" name="Group 78">
                <a:extLst>
                  <a:ext uri="{FF2B5EF4-FFF2-40B4-BE49-F238E27FC236}">
                    <a16:creationId xmlns:a16="http://schemas.microsoft.com/office/drawing/2014/main" id="{C4BFEB2B-3AA0-4800-9DA5-D4E8BFEAF3F4}"/>
                  </a:ext>
                </a:extLst>
              </p:cNvPr>
              <p:cNvGrpSpPr/>
              <p:nvPr/>
            </p:nvGrpSpPr>
            <p:grpSpPr>
              <a:xfrm>
                <a:off x="2565903" y="2804674"/>
                <a:ext cx="268778" cy="268778"/>
                <a:chOff x="1924050" y="2103438"/>
                <a:chExt cx="201613" cy="201613"/>
              </a:xfrm>
            </p:grpSpPr>
            <p:sp>
              <p:nvSpPr>
                <p:cNvPr id="111" name="Oval 23">
                  <a:extLst>
                    <a:ext uri="{FF2B5EF4-FFF2-40B4-BE49-F238E27FC236}">
                      <a16:creationId xmlns:a16="http://schemas.microsoft.com/office/drawing/2014/main" id="{0609DC84-9BBD-4D4D-AF1F-F2FB4BE9B211}"/>
                    </a:ext>
                  </a:extLst>
                </p:cNvPr>
                <p:cNvSpPr>
                  <a:spLocks noChangeArrowheads="1"/>
                </p:cNvSpPr>
                <p:nvPr/>
              </p:nvSpPr>
              <p:spPr bwMode="auto">
                <a:xfrm>
                  <a:off x="1924050" y="2103438"/>
                  <a:ext cx="201613" cy="201613"/>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2" name="Oval 24">
                  <a:extLst>
                    <a:ext uri="{FF2B5EF4-FFF2-40B4-BE49-F238E27FC236}">
                      <a16:creationId xmlns:a16="http://schemas.microsoft.com/office/drawing/2014/main" id="{CAEF7024-7BB8-4AE4-9DF3-55FBEEE79BC6}"/>
                    </a:ext>
                  </a:extLst>
                </p:cNvPr>
                <p:cNvSpPr>
                  <a:spLocks noChangeArrowheads="1"/>
                </p:cNvSpPr>
                <p:nvPr/>
              </p:nvSpPr>
              <p:spPr bwMode="auto">
                <a:xfrm>
                  <a:off x="1976438" y="215741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0" name="Group 79">
                <a:extLst>
                  <a:ext uri="{FF2B5EF4-FFF2-40B4-BE49-F238E27FC236}">
                    <a16:creationId xmlns:a16="http://schemas.microsoft.com/office/drawing/2014/main" id="{264E5F94-7DE8-4B92-8DF2-F2B0045AD7A9}"/>
                  </a:ext>
                </a:extLst>
              </p:cNvPr>
              <p:cNvGrpSpPr/>
              <p:nvPr/>
            </p:nvGrpSpPr>
            <p:grpSpPr>
              <a:xfrm>
                <a:off x="6299173" y="4055446"/>
                <a:ext cx="268778" cy="268778"/>
                <a:chOff x="4724400" y="3041650"/>
                <a:chExt cx="201613" cy="201613"/>
              </a:xfrm>
            </p:grpSpPr>
            <p:sp>
              <p:nvSpPr>
                <p:cNvPr id="109" name="Oval 25">
                  <a:extLst>
                    <a:ext uri="{FF2B5EF4-FFF2-40B4-BE49-F238E27FC236}">
                      <a16:creationId xmlns:a16="http://schemas.microsoft.com/office/drawing/2014/main" id="{BF97150E-E941-4D43-92CC-71A980C903BF}"/>
                    </a:ext>
                  </a:extLst>
                </p:cNvPr>
                <p:cNvSpPr>
                  <a:spLocks noChangeArrowheads="1"/>
                </p:cNvSpPr>
                <p:nvPr/>
              </p:nvSpPr>
              <p:spPr bwMode="auto">
                <a:xfrm>
                  <a:off x="4724400" y="3041650"/>
                  <a:ext cx="201613" cy="201613"/>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0" name="Oval 26">
                  <a:extLst>
                    <a:ext uri="{FF2B5EF4-FFF2-40B4-BE49-F238E27FC236}">
                      <a16:creationId xmlns:a16="http://schemas.microsoft.com/office/drawing/2014/main" id="{B6751405-C338-48E1-8E3A-FF689CBCA5AE}"/>
                    </a:ext>
                  </a:extLst>
                </p:cNvPr>
                <p:cNvSpPr>
                  <a:spLocks noChangeArrowheads="1"/>
                </p:cNvSpPr>
                <p:nvPr/>
              </p:nvSpPr>
              <p:spPr bwMode="auto">
                <a:xfrm>
                  <a:off x="4776788" y="3094038"/>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1" name="Group 80">
                <a:extLst>
                  <a:ext uri="{FF2B5EF4-FFF2-40B4-BE49-F238E27FC236}">
                    <a16:creationId xmlns:a16="http://schemas.microsoft.com/office/drawing/2014/main" id="{A3118391-9812-4A71-B42B-5073515F06DF}"/>
                  </a:ext>
                </a:extLst>
              </p:cNvPr>
              <p:cNvGrpSpPr/>
              <p:nvPr/>
            </p:nvGrpSpPr>
            <p:grpSpPr>
              <a:xfrm>
                <a:off x="9378486" y="5079766"/>
                <a:ext cx="264546" cy="264546"/>
                <a:chOff x="7034213" y="3810000"/>
                <a:chExt cx="198438" cy="198438"/>
              </a:xfrm>
            </p:grpSpPr>
            <p:sp>
              <p:nvSpPr>
                <p:cNvPr id="107" name="Oval 27">
                  <a:extLst>
                    <a:ext uri="{FF2B5EF4-FFF2-40B4-BE49-F238E27FC236}">
                      <a16:creationId xmlns:a16="http://schemas.microsoft.com/office/drawing/2014/main" id="{3B1754F3-934A-4630-AB85-A915C0060F6F}"/>
                    </a:ext>
                  </a:extLst>
                </p:cNvPr>
                <p:cNvSpPr>
                  <a:spLocks noChangeArrowheads="1"/>
                </p:cNvSpPr>
                <p:nvPr/>
              </p:nvSpPr>
              <p:spPr bwMode="auto">
                <a:xfrm>
                  <a:off x="7034213" y="3810000"/>
                  <a:ext cx="198438" cy="198438"/>
                </a:xfrm>
                <a:prstGeom prst="ellipse">
                  <a:avLst/>
                </a:prstGeom>
                <a:solidFill>
                  <a:srgbClr val="FFFFFF"/>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8" name="Oval 28">
                  <a:extLst>
                    <a:ext uri="{FF2B5EF4-FFF2-40B4-BE49-F238E27FC236}">
                      <a16:creationId xmlns:a16="http://schemas.microsoft.com/office/drawing/2014/main" id="{BEFCCEB2-E141-4059-B3C3-CCEB2CF472D0}"/>
                    </a:ext>
                  </a:extLst>
                </p:cNvPr>
                <p:cNvSpPr>
                  <a:spLocks noChangeArrowheads="1"/>
                </p:cNvSpPr>
                <p:nvPr/>
              </p:nvSpPr>
              <p:spPr bwMode="auto">
                <a:xfrm>
                  <a:off x="7085013" y="3860800"/>
                  <a:ext cx="96838" cy="96838"/>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2" name="Group 81">
                <a:extLst>
                  <a:ext uri="{FF2B5EF4-FFF2-40B4-BE49-F238E27FC236}">
                    <a16:creationId xmlns:a16="http://schemas.microsoft.com/office/drawing/2014/main" id="{5FCFF8AB-80CB-4741-A1DB-8680D00DA156}"/>
                  </a:ext>
                </a:extLst>
              </p:cNvPr>
              <p:cNvGrpSpPr/>
              <p:nvPr/>
            </p:nvGrpSpPr>
            <p:grpSpPr>
              <a:xfrm>
                <a:off x="2788122" y="2182462"/>
                <a:ext cx="268778" cy="266662"/>
                <a:chOff x="2090738" y="1636713"/>
                <a:chExt cx="201613" cy="200025"/>
              </a:xfrm>
            </p:grpSpPr>
            <p:sp>
              <p:nvSpPr>
                <p:cNvPr id="105" name="Oval 15">
                  <a:extLst>
                    <a:ext uri="{FF2B5EF4-FFF2-40B4-BE49-F238E27FC236}">
                      <a16:creationId xmlns:a16="http://schemas.microsoft.com/office/drawing/2014/main" id="{B15CB9CE-50FB-415A-9107-8CA71BCD36FC}"/>
                    </a:ext>
                  </a:extLst>
                </p:cNvPr>
                <p:cNvSpPr>
                  <a:spLocks noChangeArrowheads="1"/>
                </p:cNvSpPr>
                <p:nvPr/>
              </p:nvSpPr>
              <p:spPr bwMode="auto">
                <a:xfrm>
                  <a:off x="2090738" y="1636713"/>
                  <a:ext cx="201613" cy="200025"/>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6" name="Oval 16">
                  <a:extLst>
                    <a:ext uri="{FF2B5EF4-FFF2-40B4-BE49-F238E27FC236}">
                      <a16:creationId xmlns:a16="http://schemas.microsoft.com/office/drawing/2014/main" id="{211EE208-B407-49A4-88C2-7046C7E85694}"/>
                    </a:ext>
                  </a:extLst>
                </p:cNvPr>
                <p:cNvSpPr>
                  <a:spLocks noChangeArrowheads="1"/>
                </p:cNvSpPr>
                <p:nvPr/>
              </p:nvSpPr>
              <p:spPr bwMode="auto">
                <a:xfrm>
                  <a:off x="2144713" y="1689100"/>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sp>
            <p:nvSpPr>
              <p:cNvPr id="83" name="Freeform 40">
                <a:extLst>
                  <a:ext uri="{FF2B5EF4-FFF2-40B4-BE49-F238E27FC236}">
                    <a16:creationId xmlns:a16="http://schemas.microsoft.com/office/drawing/2014/main" id="{1C856173-C113-41E0-BCA9-BFF6E9B1387F}"/>
                  </a:ext>
                </a:extLst>
              </p:cNvPr>
              <p:cNvSpPr>
                <a:spLocks noEditPoints="1"/>
              </p:cNvSpPr>
              <p:nvPr/>
            </p:nvSpPr>
            <p:spPr bwMode="auto">
              <a:xfrm rot="1105759">
                <a:off x="5731743" y="4282315"/>
                <a:ext cx="340013" cy="277498"/>
              </a:xfrm>
              <a:custGeom>
                <a:avLst/>
                <a:gdLst>
                  <a:gd name="T0" fmla="*/ 320 w 320"/>
                  <a:gd name="T1" fmla="*/ 202 h 261"/>
                  <a:gd name="T2" fmla="*/ 297 w 320"/>
                  <a:gd name="T3" fmla="*/ 214 h 261"/>
                  <a:gd name="T4" fmla="*/ 249 w 320"/>
                  <a:gd name="T5" fmla="*/ 261 h 261"/>
                  <a:gd name="T6" fmla="*/ 202 w 320"/>
                  <a:gd name="T7" fmla="*/ 214 h 261"/>
                  <a:gd name="T8" fmla="*/ 130 w 320"/>
                  <a:gd name="T9" fmla="*/ 214 h 261"/>
                  <a:gd name="T10" fmla="*/ 83 w 320"/>
                  <a:gd name="T11" fmla="*/ 261 h 261"/>
                  <a:gd name="T12" fmla="*/ 36 w 320"/>
                  <a:gd name="T13" fmla="*/ 214 h 261"/>
                  <a:gd name="T14" fmla="*/ 24 w 320"/>
                  <a:gd name="T15" fmla="*/ 214 h 261"/>
                  <a:gd name="T16" fmla="*/ 0 w 320"/>
                  <a:gd name="T17" fmla="*/ 202 h 261"/>
                  <a:gd name="T18" fmla="*/ 12 w 320"/>
                  <a:gd name="T19" fmla="*/ 190 h 261"/>
                  <a:gd name="T20" fmla="*/ 12 w 320"/>
                  <a:gd name="T21" fmla="*/ 131 h 261"/>
                  <a:gd name="T22" fmla="*/ 20 w 320"/>
                  <a:gd name="T23" fmla="*/ 93 h 261"/>
                  <a:gd name="T24" fmla="*/ 57 w 320"/>
                  <a:gd name="T25" fmla="*/ 56 h 261"/>
                  <a:gd name="T26" fmla="*/ 77 w 320"/>
                  <a:gd name="T27" fmla="*/ 48 h 261"/>
                  <a:gd name="T28" fmla="*/ 107 w 320"/>
                  <a:gd name="T29" fmla="*/ 48 h 261"/>
                  <a:gd name="T30" fmla="*/ 107 w 320"/>
                  <a:gd name="T31" fmla="*/ 12 h 261"/>
                  <a:gd name="T32" fmla="*/ 119 w 320"/>
                  <a:gd name="T33" fmla="*/ 0 h 261"/>
                  <a:gd name="T34" fmla="*/ 309 w 320"/>
                  <a:gd name="T35" fmla="*/ 0 h 261"/>
                  <a:gd name="T36" fmla="*/ 320 w 320"/>
                  <a:gd name="T37" fmla="*/ 12 h 261"/>
                  <a:gd name="T38" fmla="*/ 320 w 320"/>
                  <a:gd name="T39" fmla="*/ 202 h 261"/>
                  <a:gd name="T40" fmla="*/ 107 w 320"/>
                  <a:gd name="T41" fmla="*/ 119 h 261"/>
                  <a:gd name="T42" fmla="*/ 107 w 320"/>
                  <a:gd name="T43" fmla="*/ 71 h 261"/>
                  <a:gd name="T44" fmla="*/ 77 w 320"/>
                  <a:gd name="T45" fmla="*/ 71 h 261"/>
                  <a:gd name="T46" fmla="*/ 73 w 320"/>
                  <a:gd name="T47" fmla="*/ 73 h 261"/>
                  <a:gd name="T48" fmla="*/ 37 w 320"/>
                  <a:gd name="T49" fmla="*/ 109 h 261"/>
                  <a:gd name="T50" fmla="*/ 36 w 320"/>
                  <a:gd name="T51" fmla="*/ 113 h 261"/>
                  <a:gd name="T52" fmla="*/ 36 w 320"/>
                  <a:gd name="T53" fmla="*/ 119 h 261"/>
                  <a:gd name="T54" fmla="*/ 107 w 320"/>
                  <a:gd name="T55" fmla="*/ 119 h 261"/>
                  <a:gd name="T56" fmla="*/ 83 w 320"/>
                  <a:gd name="T57" fmla="*/ 190 h 261"/>
                  <a:gd name="T58" fmla="*/ 59 w 320"/>
                  <a:gd name="T59" fmla="*/ 214 h 261"/>
                  <a:gd name="T60" fmla="*/ 83 w 320"/>
                  <a:gd name="T61" fmla="*/ 238 h 261"/>
                  <a:gd name="T62" fmla="*/ 107 w 320"/>
                  <a:gd name="T63" fmla="*/ 214 h 261"/>
                  <a:gd name="T64" fmla="*/ 83 w 320"/>
                  <a:gd name="T65" fmla="*/ 190 h 261"/>
                  <a:gd name="T66" fmla="*/ 249 w 320"/>
                  <a:gd name="T67" fmla="*/ 190 h 261"/>
                  <a:gd name="T68" fmla="*/ 225 w 320"/>
                  <a:gd name="T69" fmla="*/ 214 h 261"/>
                  <a:gd name="T70" fmla="*/ 249 w 320"/>
                  <a:gd name="T71" fmla="*/ 238 h 261"/>
                  <a:gd name="T72" fmla="*/ 273 w 320"/>
                  <a:gd name="T73" fmla="*/ 214 h 261"/>
                  <a:gd name="T74" fmla="*/ 249 w 320"/>
                  <a:gd name="T75"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261">
                    <a:moveTo>
                      <a:pt x="320" y="202"/>
                    </a:moveTo>
                    <a:cubicBezTo>
                      <a:pt x="320" y="216"/>
                      <a:pt x="306" y="214"/>
                      <a:pt x="297" y="214"/>
                    </a:cubicBezTo>
                    <a:cubicBezTo>
                      <a:pt x="297" y="240"/>
                      <a:pt x="275" y="261"/>
                      <a:pt x="249" y="261"/>
                    </a:cubicBezTo>
                    <a:cubicBezTo>
                      <a:pt x="223" y="261"/>
                      <a:pt x="202" y="240"/>
                      <a:pt x="202" y="214"/>
                    </a:cubicBezTo>
                    <a:cubicBezTo>
                      <a:pt x="130" y="214"/>
                      <a:pt x="130" y="214"/>
                      <a:pt x="130" y="214"/>
                    </a:cubicBezTo>
                    <a:cubicBezTo>
                      <a:pt x="130" y="240"/>
                      <a:pt x="109" y="261"/>
                      <a:pt x="83" y="261"/>
                    </a:cubicBezTo>
                    <a:cubicBezTo>
                      <a:pt x="57" y="261"/>
                      <a:pt x="36" y="240"/>
                      <a:pt x="36" y="214"/>
                    </a:cubicBezTo>
                    <a:cubicBezTo>
                      <a:pt x="24" y="214"/>
                      <a:pt x="24" y="214"/>
                      <a:pt x="24" y="214"/>
                    </a:cubicBezTo>
                    <a:cubicBezTo>
                      <a:pt x="14" y="214"/>
                      <a:pt x="0" y="216"/>
                      <a:pt x="0" y="202"/>
                    </a:cubicBezTo>
                    <a:cubicBezTo>
                      <a:pt x="0" y="195"/>
                      <a:pt x="5" y="190"/>
                      <a:pt x="12" y="190"/>
                    </a:cubicBezTo>
                    <a:cubicBezTo>
                      <a:pt x="12" y="131"/>
                      <a:pt x="12" y="131"/>
                      <a:pt x="12" y="131"/>
                    </a:cubicBezTo>
                    <a:cubicBezTo>
                      <a:pt x="12" y="118"/>
                      <a:pt x="10" y="103"/>
                      <a:pt x="20" y="93"/>
                    </a:cubicBezTo>
                    <a:cubicBezTo>
                      <a:pt x="57" y="56"/>
                      <a:pt x="57" y="56"/>
                      <a:pt x="57" y="56"/>
                    </a:cubicBezTo>
                    <a:cubicBezTo>
                      <a:pt x="61" y="51"/>
                      <a:pt x="70" y="48"/>
                      <a:pt x="77" y="48"/>
                    </a:cubicBezTo>
                    <a:cubicBezTo>
                      <a:pt x="107" y="48"/>
                      <a:pt x="107" y="48"/>
                      <a:pt x="107" y="48"/>
                    </a:cubicBezTo>
                    <a:cubicBezTo>
                      <a:pt x="107" y="12"/>
                      <a:pt x="107" y="12"/>
                      <a:pt x="107" y="12"/>
                    </a:cubicBezTo>
                    <a:cubicBezTo>
                      <a:pt x="107" y="5"/>
                      <a:pt x="112" y="0"/>
                      <a:pt x="119" y="0"/>
                    </a:cubicBezTo>
                    <a:cubicBezTo>
                      <a:pt x="309" y="0"/>
                      <a:pt x="309" y="0"/>
                      <a:pt x="309" y="0"/>
                    </a:cubicBezTo>
                    <a:cubicBezTo>
                      <a:pt x="315" y="0"/>
                      <a:pt x="320" y="5"/>
                      <a:pt x="320" y="12"/>
                    </a:cubicBezTo>
                    <a:lnTo>
                      <a:pt x="320" y="202"/>
                    </a:lnTo>
                    <a:close/>
                    <a:moveTo>
                      <a:pt x="107" y="119"/>
                    </a:moveTo>
                    <a:cubicBezTo>
                      <a:pt x="107" y="71"/>
                      <a:pt x="107" y="71"/>
                      <a:pt x="107" y="71"/>
                    </a:cubicBezTo>
                    <a:cubicBezTo>
                      <a:pt x="77" y="71"/>
                      <a:pt x="77" y="71"/>
                      <a:pt x="77" y="71"/>
                    </a:cubicBezTo>
                    <a:cubicBezTo>
                      <a:pt x="77" y="71"/>
                      <a:pt x="74" y="72"/>
                      <a:pt x="73" y="73"/>
                    </a:cubicBezTo>
                    <a:cubicBezTo>
                      <a:pt x="37" y="109"/>
                      <a:pt x="37" y="109"/>
                      <a:pt x="37" y="109"/>
                    </a:cubicBezTo>
                    <a:cubicBezTo>
                      <a:pt x="37" y="110"/>
                      <a:pt x="36" y="113"/>
                      <a:pt x="36" y="113"/>
                    </a:cubicBezTo>
                    <a:cubicBezTo>
                      <a:pt x="36" y="119"/>
                      <a:pt x="36" y="119"/>
                      <a:pt x="36" y="119"/>
                    </a:cubicBezTo>
                    <a:lnTo>
                      <a:pt x="107" y="119"/>
                    </a:lnTo>
                    <a:close/>
                    <a:moveTo>
                      <a:pt x="83" y="190"/>
                    </a:moveTo>
                    <a:cubicBezTo>
                      <a:pt x="70" y="190"/>
                      <a:pt x="59" y="201"/>
                      <a:pt x="59" y="214"/>
                    </a:cubicBezTo>
                    <a:cubicBezTo>
                      <a:pt x="59" y="227"/>
                      <a:pt x="70" y="238"/>
                      <a:pt x="83" y="238"/>
                    </a:cubicBezTo>
                    <a:cubicBezTo>
                      <a:pt x="96" y="238"/>
                      <a:pt x="107" y="227"/>
                      <a:pt x="107" y="214"/>
                    </a:cubicBezTo>
                    <a:cubicBezTo>
                      <a:pt x="107" y="201"/>
                      <a:pt x="96" y="190"/>
                      <a:pt x="83" y="190"/>
                    </a:cubicBezTo>
                    <a:close/>
                    <a:moveTo>
                      <a:pt x="249" y="190"/>
                    </a:moveTo>
                    <a:cubicBezTo>
                      <a:pt x="236" y="190"/>
                      <a:pt x="225" y="201"/>
                      <a:pt x="225" y="214"/>
                    </a:cubicBezTo>
                    <a:cubicBezTo>
                      <a:pt x="225" y="227"/>
                      <a:pt x="236" y="238"/>
                      <a:pt x="249" y="238"/>
                    </a:cubicBezTo>
                    <a:cubicBezTo>
                      <a:pt x="262" y="238"/>
                      <a:pt x="273" y="227"/>
                      <a:pt x="273" y="214"/>
                    </a:cubicBezTo>
                    <a:cubicBezTo>
                      <a:pt x="273" y="201"/>
                      <a:pt x="262" y="190"/>
                      <a:pt x="249" y="190"/>
                    </a:cubicBezTo>
                    <a:close/>
                  </a:path>
                </a:pathLst>
              </a:custGeom>
              <a:solidFill>
                <a:srgbClr val="353535"/>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4" name="Freeform 45">
                <a:extLst>
                  <a:ext uri="{FF2B5EF4-FFF2-40B4-BE49-F238E27FC236}">
                    <a16:creationId xmlns:a16="http://schemas.microsoft.com/office/drawing/2014/main" id="{9A473CBC-FD21-460C-9F59-6109575C6072}"/>
                  </a:ext>
                </a:extLst>
              </p:cNvPr>
              <p:cNvSpPr>
                <a:spLocks noEditPoints="1"/>
              </p:cNvSpPr>
              <p:nvPr/>
            </p:nvSpPr>
            <p:spPr bwMode="auto">
              <a:xfrm rot="1194219">
                <a:off x="7843525" y="1884046"/>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FF8C00"/>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5" name="Freeform 424">
                <a:extLst>
                  <a:ext uri="{FF2B5EF4-FFF2-40B4-BE49-F238E27FC236}">
                    <a16:creationId xmlns:a16="http://schemas.microsoft.com/office/drawing/2014/main" id="{F02FB321-FB3D-4A39-852C-29FA9A01DB3B}"/>
                  </a:ext>
                </a:extLst>
              </p:cNvPr>
              <p:cNvSpPr>
                <a:spLocks/>
              </p:cNvSpPr>
              <p:nvPr/>
            </p:nvSpPr>
            <p:spPr bwMode="auto">
              <a:xfrm rot="3238270">
                <a:off x="7940407" y="3694184"/>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FFFFFF"/>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6" name="Freeform 45">
                <a:extLst>
                  <a:ext uri="{FF2B5EF4-FFF2-40B4-BE49-F238E27FC236}">
                    <a16:creationId xmlns:a16="http://schemas.microsoft.com/office/drawing/2014/main" id="{1E4D1F70-721F-47E9-A5E2-2511B103BA63}"/>
                  </a:ext>
                </a:extLst>
              </p:cNvPr>
              <p:cNvSpPr>
                <a:spLocks noEditPoints="1"/>
              </p:cNvSpPr>
              <p:nvPr/>
            </p:nvSpPr>
            <p:spPr bwMode="auto">
              <a:xfrm rot="20993690">
                <a:off x="3812275" y="4025102"/>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353535"/>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7" name="Freeform 424">
                <a:extLst>
                  <a:ext uri="{FF2B5EF4-FFF2-40B4-BE49-F238E27FC236}">
                    <a16:creationId xmlns:a16="http://schemas.microsoft.com/office/drawing/2014/main" id="{5F19AB3E-5A95-4CF3-B963-EE545730787F}"/>
                  </a:ext>
                </a:extLst>
              </p:cNvPr>
              <p:cNvSpPr>
                <a:spLocks/>
              </p:cNvSpPr>
              <p:nvPr/>
            </p:nvSpPr>
            <p:spPr bwMode="auto">
              <a:xfrm rot="2265827">
                <a:off x="4842899" y="2148905"/>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D83B01"/>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8" name="Freeform 40">
                <a:extLst>
                  <a:ext uri="{FF2B5EF4-FFF2-40B4-BE49-F238E27FC236}">
                    <a16:creationId xmlns:a16="http://schemas.microsoft.com/office/drawing/2014/main" id="{4C881274-5051-49E0-A92D-CDC5865A2BFF}"/>
                  </a:ext>
                </a:extLst>
              </p:cNvPr>
              <p:cNvSpPr>
                <a:spLocks noEditPoints="1"/>
              </p:cNvSpPr>
              <p:nvPr/>
            </p:nvSpPr>
            <p:spPr bwMode="auto">
              <a:xfrm rot="18713154" flipH="1">
                <a:off x="6606536" y="2934704"/>
                <a:ext cx="340013" cy="277498"/>
              </a:xfrm>
              <a:custGeom>
                <a:avLst/>
                <a:gdLst>
                  <a:gd name="T0" fmla="*/ 320 w 320"/>
                  <a:gd name="T1" fmla="*/ 202 h 261"/>
                  <a:gd name="T2" fmla="*/ 297 w 320"/>
                  <a:gd name="T3" fmla="*/ 214 h 261"/>
                  <a:gd name="T4" fmla="*/ 249 w 320"/>
                  <a:gd name="T5" fmla="*/ 261 h 261"/>
                  <a:gd name="T6" fmla="*/ 202 w 320"/>
                  <a:gd name="T7" fmla="*/ 214 h 261"/>
                  <a:gd name="T8" fmla="*/ 130 w 320"/>
                  <a:gd name="T9" fmla="*/ 214 h 261"/>
                  <a:gd name="T10" fmla="*/ 83 w 320"/>
                  <a:gd name="T11" fmla="*/ 261 h 261"/>
                  <a:gd name="T12" fmla="*/ 36 w 320"/>
                  <a:gd name="T13" fmla="*/ 214 h 261"/>
                  <a:gd name="T14" fmla="*/ 24 w 320"/>
                  <a:gd name="T15" fmla="*/ 214 h 261"/>
                  <a:gd name="T16" fmla="*/ 0 w 320"/>
                  <a:gd name="T17" fmla="*/ 202 h 261"/>
                  <a:gd name="T18" fmla="*/ 12 w 320"/>
                  <a:gd name="T19" fmla="*/ 190 h 261"/>
                  <a:gd name="T20" fmla="*/ 12 w 320"/>
                  <a:gd name="T21" fmla="*/ 131 h 261"/>
                  <a:gd name="T22" fmla="*/ 20 w 320"/>
                  <a:gd name="T23" fmla="*/ 93 h 261"/>
                  <a:gd name="T24" fmla="*/ 57 w 320"/>
                  <a:gd name="T25" fmla="*/ 56 h 261"/>
                  <a:gd name="T26" fmla="*/ 77 w 320"/>
                  <a:gd name="T27" fmla="*/ 48 h 261"/>
                  <a:gd name="T28" fmla="*/ 107 w 320"/>
                  <a:gd name="T29" fmla="*/ 48 h 261"/>
                  <a:gd name="T30" fmla="*/ 107 w 320"/>
                  <a:gd name="T31" fmla="*/ 12 h 261"/>
                  <a:gd name="T32" fmla="*/ 119 w 320"/>
                  <a:gd name="T33" fmla="*/ 0 h 261"/>
                  <a:gd name="T34" fmla="*/ 309 w 320"/>
                  <a:gd name="T35" fmla="*/ 0 h 261"/>
                  <a:gd name="T36" fmla="*/ 320 w 320"/>
                  <a:gd name="T37" fmla="*/ 12 h 261"/>
                  <a:gd name="T38" fmla="*/ 320 w 320"/>
                  <a:gd name="T39" fmla="*/ 202 h 261"/>
                  <a:gd name="T40" fmla="*/ 107 w 320"/>
                  <a:gd name="T41" fmla="*/ 119 h 261"/>
                  <a:gd name="T42" fmla="*/ 107 w 320"/>
                  <a:gd name="T43" fmla="*/ 71 h 261"/>
                  <a:gd name="T44" fmla="*/ 77 w 320"/>
                  <a:gd name="T45" fmla="*/ 71 h 261"/>
                  <a:gd name="T46" fmla="*/ 73 w 320"/>
                  <a:gd name="T47" fmla="*/ 73 h 261"/>
                  <a:gd name="T48" fmla="*/ 37 w 320"/>
                  <a:gd name="T49" fmla="*/ 109 h 261"/>
                  <a:gd name="T50" fmla="*/ 36 w 320"/>
                  <a:gd name="T51" fmla="*/ 113 h 261"/>
                  <a:gd name="T52" fmla="*/ 36 w 320"/>
                  <a:gd name="T53" fmla="*/ 119 h 261"/>
                  <a:gd name="T54" fmla="*/ 107 w 320"/>
                  <a:gd name="T55" fmla="*/ 119 h 261"/>
                  <a:gd name="T56" fmla="*/ 83 w 320"/>
                  <a:gd name="T57" fmla="*/ 190 h 261"/>
                  <a:gd name="T58" fmla="*/ 59 w 320"/>
                  <a:gd name="T59" fmla="*/ 214 h 261"/>
                  <a:gd name="T60" fmla="*/ 83 w 320"/>
                  <a:gd name="T61" fmla="*/ 238 h 261"/>
                  <a:gd name="T62" fmla="*/ 107 w 320"/>
                  <a:gd name="T63" fmla="*/ 214 h 261"/>
                  <a:gd name="T64" fmla="*/ 83 w 320"/>
                  <a:gd name="T65" fmla="*/ 190 h 261"/>
                  <a:gd name="T66" fmla="*/ 249 w 320"/>
                  <a:gd name="T67" fmla="*/ 190 h 261"/>
                  <a:gd name="T68" fmla="*/ 225 w 320"/>
                  <a:gd name="T69" fmla="*/ 214 h 261"/>
                  <a:gd name="T70" fmla="*/ 249 w 320"/>
                  <a:gd name="T71" fmla="*/ 238 h 261"/>
                  <a:gd name="T72" fmla="*/ 273 w 320"/>
                  <a:gd name="T73" fmla="*/ 214 h 261"/>
                  <a:gd name="T74" fmla="*/ 249 w 320"/>
                  <a:gd name="T75"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261">
                    <a:moveTo>
                      <a:pt x="320" y="202"/>
                    </a:moveTo>
                    <a:cubicBezTo>
                      <a:pt x="320" y="216"/>
                      <a:pt x="306" y="214"/>
                      <a:pt x="297" y="214"/>
                    </a:cubicBezTo>
                    <a:cubicBezTo>
                      <a:pt x="297" y="240"/>
                      <a:pt x="275" y="261"/>
                      <a:pt x="249" y="261"/>
                    </a:cubicBezTo>
                    <a:cubicBezTo>
                      <a:pt x="223" y="261"/>
                      <a:pt x="202" y="240"/>
                      <a:pt x="202" y="214"/>
                    </a:cubicBezTo>
                    <a:cubicBezTo>
                      <a:pt x="130" y="214"/>
                      <a:pt x="130" y="214"/>
                      <a:pt x="130" y="214"/>
                    </a:cubicBezTo>
                    <a:cubicBezTo>
                      <a:pt x="130" y="240"/>
                      <a:pt x="109" y="261"/>
                      <a:pt x="83" y="261"/>
                    </a:cubicBezTo>
                    <a:cubicBezTo>
                      <a:pt x="57" y="261"/>
                      <a:pt x="36" y="240"/>
                      <a:pt x="36" y="214"/>
                    </a:cubicBezTo>
                    <a:cubicBezTo>
                      <a:pt x="24" y="214"/>
                      <a:pt x="24" y="214"/>
                      <a:pt x="24" y="214"/>
                    </a:cubicBezTo>
                    <a:cubicBezTo>
                      <a:pt x="14" y="214"/>
                      <a:pt x="0" y="216"/>
                      <a:pt x="0" y="202"/>
                    </a:cubicBezTo>
                    <a:cubicBezTo>
                      <a:pt x="0" y="195"/>
                      <a:pt x="5" y="190"/>
                      <a:pt x="12" y="190"/>
                    </a:cubicBezTo>
                    <a:cubicBezTo>
                      <a:pt x="12" y="131"/>
                      <a:pt x="12" y="131"/>
                      <a:pt x="12" y="131"/>
                    </a:cubicBezTo>
                    <a:cubicBezTo>
                      <a:pt x="12" y="118"/>
                      <a:pt x="10" y="103"/>
                      <a:pt x="20" y="93"/>
                    </a:cubicBezTo>
                    <a:cubicBezTo>
                      <a:pt x="57" y="56"/>
                      <a:pt x="57" y="56"/>
                      <a:pt x="57" y="56"/>
                    </a:cubicBezTo>
                    <a:cubicBezTo>
                      <a:pt x="61" y="51"/>
                      <a:pt x="70" y="48"/>
                      <a:pt x="77" y="48"/>
                    </a:cubicBezTo>
                    <a:cubicBezTo>
                      <a:pt x="107" y="48"/>
                      <a:pt x="107" y="48"/>
                      <a:pt x="107" y="48"/>
                    </a:cubicBezTo>
                    <a:cubicBezTo>
                      <a:pt x="107" y="12"/>
                      <a:pt x="107" y="12"/>
                      <a:pt x="107" y="12"/>
                    </a:cubicBezTo>
                    <a:cubicBezTo>
                      <a:pt x="107" y="5"/>
                      <a:pt x="112" y="0"/>
                      <a:pt x="119" y="0"/>
                    </a:cubicBezTo>
                    <a:cubicBezTo>
                      <a:pt x="309" y="0"/>
                      <a:pt x="309" y="0"/>
                      <a:pt x="309" y="0"/>
                    </a:cubicBezTo>
                    <a:cubicBezTo>
                      <a:pt x="315" y="0"/>
                      <a:pt x="320" y="5"/>
                      <a:pt x="320" y="12"/>
                    </a:cubicBezTo>
                    <a:lnTo>
                      <a:pt x="320" y="202"/>
                    </a:lnTo>
                    <a:close/>
                    <a:moveTo>
                      <a:pt x="107" y="119"/>
                    </a:moveTo>
                    <a:cubicBezTo>
                      <a:pt x="107" y="71"/>
                      <a:pt x="107" y="71"/>
                      <a:pt x="107" y="71"/>
                    </a:cubicBezTo>
                    <a:cubicBezTo>
                      <a:pt x="77" y="71"/>
                      <a:pt x="77" y="71"/>
                      <a:pt x="77" y="71"/>
                    </a:cubicBezTo>
                    <a:cubicBezTo>
                      <a:pt x="77" y="71"/>
                      <a:pt x="74" y="72"/>
                      <a:pt x="73" y="73"/>
                    </a:cubicBezTo>
                    <a:cubicBezTo>
                      <a:pt x="37" y="109"/>
                      <a:pt x="37" y="109"/>
                      <a:pt x="37" y="109"/>
                    </a:cubicBezTo>
                    <a:cubicBezTo>
                      <a:pt x="37" y="110"/>
                      <a:pt x="36" y="113"/>
                      <a:pt x="36" y="113"/>
                    </a:cubicBezTo>
                    <a:cubicBezTo>
                      <a:pt x="36" y="119"/>
                      <a:pt x="36" y="119"/>
                      <a:pt x="36" y="119"/>
                    </a:cubicBezTo>
                    <a:lnTo>
                      <a:pt x="107" y="119"/>
                    </a:lnTo>
                    <a:close/>
                    <a:moveTo>
                      <a:pt x="83" y="190"/>
                    </a:moveTo>
                    <a:cubicBezTo>
                      <a:pt x="70" y="190"/>
                      <a:pt x="59" y="201"/>
                      <a:pt x="59" y="214"/>
                    </a:cubicBezTo>
                    <a:cubicBezTo>
                      <a:pt x="59" y="227"/>
                      <a:pt x="70" y="238"/>
                      <a:pt x="83" y="238"/>
                    </a:cubicBezTo>
                    <a:cubicBezTo>
                      <a:pt x="96" y="238"/>
                      <a:pt x="107" y="227"/>
                      <a:pt x="107" y="214"/>
                    </a:cubicBezTo>
                    <a:cubicBezTo>
                      <a:pt x="107" y="201"/>
                      <a:pt x="96" y="190"/>
                      <a:pt x="83" y="190"/>
                    </a:cubicBezTo>
                    <a:close/>
                    <a:moveTo>
                      <a:pt x="249" y="190"/>
                    </a:moveTo>
                    <a:cubicBezTo>
                      <a:pt x="236" y="190"/>
                      <a:pt x="225" y="201"/>
                      <a:pt x="225" y="214"/>
                    </a:cubicBezTo>
                    <a:cubicBezTo>
                      <a:pt x="225" y="227"/>
                      <a:pt x="236" y="238"/>
                      <a:pt x="249" y="238"/>
                    </a:cubicBezTo>
                    <a:cubicBezTo>
                      <a:pt x="262" y="238"/>
                      <a:pt x="273" y="227"/>
                      <a:pt x="273" y="214"/>
                    </a:cubicBezTo>
                    <a:cubicBezTo>
                      <a:pt x="273" y="201"/>
                      <a:pt x="262" y="190"/>
                      <a:pt x="249" y="190"/>
                    </a:cubicBezTo>
                    <a:close/>
                  </a:path>
                </a:pathLst>
              </a:custGeom>
              <a:solidFill>
                <a:srgbClr val="E6E6E6"/>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9" name="Freeform 33">
                <a:extLst>
                  <a:ext uri="{FF2B5EF4-FFF2-40B4-BE49-F238E27FC236}">
                    <a16:creationId xmlns:a16="http://schemas.microsoft.com/office/drawing/2014/main" id="{F8214352-C75E-4AFF-8B40-414535B20A29}"/>
                  </a:ext>
                </a:extLst>
              </p:cNvPr>
              <p:cNvSpPr>
                <a:spLocks/>
              </p:cNvSpPr>
              <p:nvPr/>
            </p:nvSpPr>
            <p:spPr bwMode="auto">
              <a:xfrm rot="1644146">
                <a:off x="4797393" y="760460"/>
                <a:ext cx="3770446" cy="3994073"/>
              </a:xfrm>
              <a:custGeom>
                <a:avLst/>
                <a:gdLst>
                  <a:gd name="T0" fmla="*/ 61 w 544"/>
                  <a:gd name="T1" fmla="*/ 576 h 576"/>
                  <a:gd name="T2" fmla="*/ 544 w 544"/>
                  <a:gd name="T3" fmla="*/ 184 h 576"/>
                </a:gdLst>
                <a:ahLst/>
                <a:cxnLst>
                  <a:cxn ang="0">
                    <a:pos x="T0" y="T1"/>
                  </a:cxn>
                  <a:cxn ang="0">
                    <a:pos x="T2" y="T3"/>
                  </a:cxn>
                </a:cxnLst>
                <a:rect l="0" t="0" r="r" b="b"/>
                <a:pathLst>
                  <a:path w="544" h="576">
                    <a:moveTo>
                      <a:pt x="61" y="576"/>
                    </a:moveTo>
                    <a:cubicBezTo>
                      <a:pt x="61" y="576"/>
                      <a:pt x="0" y="0"/>
                      <a:pt x="544" y="18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nvGrpSpPr>
              <p:cNvPr id="90" name="Group 89">
                <a:extLst>
                  <a:ext uri="{FF2B5EF4-FFF2-40B4-BE49-F238E27FC236}">
                    <a16:creationId xmlns:a16="http://schemas.microsoft.com/office/drawing/2014/main" id="{623F752A-69C0-43E5-B93F-664044A89E02}"/>
                  </a:ext>
                </a:extLst>
              </p:cNvPr>
              <p:cNvGrpSpPr/>
              <p:nvPr/>
            </p:nvGrpSpPr>
            <p:grpSpPr>
              <a:xfrm>
                <a:off x="4360579" y="3746457"/>
                <a:ext cx="264546" cy="268778"/>
                <a:chOff x="3270250" y="2809875"/>
                <a:chExt cx="198438" cy="201613"/>
              </a:xfrm>
            </p:grpSpPr>
            <p:sp>
              <p:nvSpPr>
                <p:cNvPr id="103" name="Oval 102">
                  <a:extLst>
                    <a:ext uri="{FF2B5EF4-FFF2-40B4-BE49-F238E27FC236}">
                      <a16:creationId xmlns:a16="http://schemas.microsoft.com/office/drawing/2014/main" id="{1F8A6CBF-EB2C-4192-B3C1-755339D52D14}"/>
                    </a:ext>
                  </a:extLst>
                </p:cNvPr>
                <p:cNvSpPr>
                  <a:spLocks noChangeArrowheads="1"/>
                </p:cNvSpPr>
                <p:nvPr/>
              </p:nvSpPr>
              <p:spPr bwMode="auto">
                <a:xfrm>
                  <a:off x="3270250" y="2809875"/>
                  <a:ext cx="198438" cy="201613"/>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4" name="Oval 103">
                  <a:extLst>
                    <a:ext uri="{FF2B5EF4-FFF2-40B4-BE49-F238E27FC236}">
                      <a16:creationId xmlns:a16="http://schemas.microsoft.com/office/drawing/2014/main" id="{4E7A5C92-1450-4528-A6A2-DF2F22E91AE5}"/>
                    </a:ext>
                  </a:extLst>
                </p:cNvPr>
                <p:cNvSpPr>
                  <a:spLocks noChangeArrowheads="1"/>
                </p:cNvSpPr>
                <p:nvPr/>
              </p:nvSpPr>
              <p:spPr bwMode="auto">
                <a:xfrm>
                  <a:off x="3321050" y="28622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91" name="Group 90">
                <a:extLst>
                  <a:ext uri="{FF2B5EF4-FFF2-40B4-BE49-F238E27FC236}">
                    <a16:creationId xmlns:a16="http://schemas.microsoft.com/office/drawing/2014/main" id="{CE9E98D0-32CF-4720-9E32-F8AF40890AA8}"/>
                  </a:ext>
                </a:extLst>
              </p:cNvPr>
              <p:cNvGrpSpPr/>
              <p:nvPr/>
            </p:nvGrpSpPr>
            <p:grpSpPr>
              <a:xfrm>
                <a:off x="8550986" y="2876630"/>
                <a:ext cx="266662" cy="266662"/>
                <a:chOff x="6413500" y="2157413"/>
                <a:chExt cx="200025" cy="200025"/>
              </a:xfrm>
            </p:grpSpPr>
            <p:sp>
              <p:nvSpPr>
                <p:cNvPr id="101" name="Oval 100">
                  <a:extLst>
                    <a:ext uri="{FF2B5EF4-FFF2-40B4-BE49-F238E27FC236}">
                      <a16:creationId xmlns:a16="http://schemas.microsoft.com/office/drawing/2014/main" id="{3A801044-36C3-4F7D-82FA-D86BAC3E7C62}"/>
                    </a:ext>
                  </a:extLst>
                </p:cNvPr>
                <p:cNvSpPr>
                  <a:spLocks noChangeArrowheads="1"/>
                </p:cNvSpPr>
                <p:nvPr/>
              </p:nvSpPr>
              <p:spPr bwMode="auto">
                <a:xfrm>
                  <a:off x="6413500" y="2157413"/>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2" name="Oval 12">
                  <a:extLst>
                    <a:ext uri="{FF2B5EF4-FFF2-40B4-BE49-F238E27FC236}">
                      <a16:creationId xmlns:a16="http://schemas.microsoft.com/office/drawing/2014/main" id="{942A1E3A-40EE-4DA5-AEFA-80F31BC18F82}"/>
                    </a:ext>
                  </a:extLst>
                </p:cNvPr>
                <p:cNvSpPr>
                  <a:spLocks noChangeArrowheads="1"/>
                </p:cNvSpPr>
                <p:nvPr/>
              </p:nvSpPr>
              <p:spPr bwMode="auto">
                <a:xfrm>
                  <a:off x="6464300" y="2209800"/>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92" name="Group 91">
                <a:extLst>
                  <a:ext uri="{FF2B5EF4-FFF2-40B4-BE49-F238E27FC236}">
                    <a16:creationId xmlns:a16="http://schemas.microsoft.com/office/drawing/2014/main" id="{D5CC7339-6517-43FE-8D3D-EA6184F01D84}"/>
                  </a:ext>
                </a:extLst>
              </p:cNvPr>
              <p:cNvGrpSpPr/>
              <p:nvPr/>
            </p:nvGrpSpPr>
            <p:grpSpPr>
              <a:xfrm>
                <a:off x="8817649" y="1885114"/>
                <a:ext cx="266662" cy="266662"/>
                <a:chOff x="6613525" y="1413670"/>
                <a:chExt cx="200025" cy="200025"/>
              </a:xfrm>
            </p:grpSpPr>
            <p:sp>
              <p:nvSpPr>
                <p:cNvPr id="99" name="Oval 98">
                  <a:extLst>
                    <a:ext uri="{FF2B5EF4-FFF2-40B4-BE49-F238E27FC236}">
                      <a16:creationId xmlns:a16="http://schemas.microsoft.com/office/drawing/2014/main" id="{27C97217-C83A-4F66-8CD6-DC0187F8271A}"/>
                    </a:ext>
                  </a:extLst>
                </p:cNvPr>
                <p:cNvSpPr>
                  <a:spLocks noChangeArrowheads="1"/>
                </p:cNvSpPr>
                <p:nvPr/>
              </p:nvSpPr>
              <p:spPr bwMode="auto">
                <a:xfrm>
                  <a:off x="6613525" y="1413670"/>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0" name="Oval 12">
                  <a:extLst>
                    <a:ext uri="{FF2B5EF4-FFF2-40B4-BE49-F238E27FC236}">
                      <a16:creationId xmlns:a16="http://schemas.microsoft.com/office/drawing/2014/main" id="{9E2B5461-0016-4976-8D2A-01FA3646DC18}"/>
                    </a:ext>
                  </a:extLst>
                </p:cNvPr>
                <p:cNvSpPr>
                  <a:spLocks noChangeArrowheads="1"/>
                </p:cNvSpPr>
                <p:nvPr/>
              </p:nvSpPr>
              <p:spPr bwMode="auto">
                <a:xfrm>
                  <a:off x="6664325" y="1466057"/>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sp>
            <p:nvSpPr>
              <p:cNvPr id="93" name="Freeform 424">
                <a:extLst>
                  <a:ext uri="{FF2B5EF4-FFF2-40B4-BE49-F238E27FC236}">
                    <a16:creationId xmlns:a16="http://schemas.microsoft.com/office/drawing/2014/main" id="{B6BF471C-1254-4A3C-9609-9FC49A120ED2}"/>
                  </a:ext>
                </a:extLst>
              </p:cNvPr>
              <p:cNvSpPr>
                <a:spLocks/>
              </p:cNvSpPr>
              <p:nvPr/>
            </p:nvSpPr>
            <p:spPr bwMode="auto">
              <a:xfrm rot="1160189">
                <a:off x="6313278" y="1759586"/>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FF8C00"/>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94" name="Freeform 45">
                <a:extLst>
                  <a:ext uri="{FF2B5EF4-FFF2-40B4-BE49-F238E27FC236}">
                    <a16:creationId xmlns:a16="http://schemas.microsoft.com/office/drawing/2014/main" id="{3CB9EB3D-2EA2-47B7-9558-94E9DF9F9311}"/>
                  </a:ext>
                </a:extLst>
              </p:cNvPr>
              <p:cNvSpPr>
                <a:spLocks noEditPoints="1"/>
              </p:cNvSpPr>
              <p:nvPr/>
            </p:nvSpPr>
            <p:spPr bwMode="auto">
              <a:xfrm rot="306572">
                <a:off x="3000089" y="3087998"/>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D83B01"/>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95" name="Freeform 62">
                <a:extLst>
                  <a:ext uri="{FF2B5EF4-FFF2-40B4-BE49-F238E27FC236}">
                    <a16:creationId xmlns:a16="http://schemas.microsoft.com/office/drawing/2014/main" id="{9E8065DB-45BC-421A-9334-33068D12CE92}"/>
                  </a:ext>
                </a:extLst>
              </p:cNvPr>
              <p:cNvSpPr>
                <a:spLocks noEditPoints="1"/>
              </p:cNvSpPr>
              <p:nvPr/>
            </p:nvSpPr>
            <p:spPr bwMode="auto">
              <a:xfrm>
                <a:off x="2531212" y="2206812"/>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B9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6" name="Freeform 62">
                <a:extLst>
                  <a:ext uri="{FF2B5EF4-FFF2-40B4-BE49-F238E27FC236}">
                    <a16:creationId xmlns:a16="http://schemas.microsoft.com/office/drawing/2014/main" id="{40E10021-EA4F-43C9-BB5F-8DB64AF327F4}"/>
                  </a:ext>
                </a:extLst>
              </p:cNvPr>
              <p:cNvSpPr>
                <a:spLocks noEditPoints="1"/>
              </p:cNvSpPr>
              <p:nvPr/>
            </p:nvSpPr>
            <p:spPr bwMode="auto">
              <a:xfrm>
                <a:off x="4193397" y="4741328"/>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C0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7" name="Freeform 62">
                <a:extLst>
                  <a:ext uri="{FF2B5EF4-FFF2-40B4-BE49-F238E27FC236}">
                    <a16:creationId xmlns:a16="http://schemas.microsoft.com/office/drawing/2014/main" id="{355DF24C-D709-42F2-86D6-9556FF4E9B12}"/>
                  </a:ext>
                </a:extLst>
              </p:cNvPr>
              <p:cNvSpPr>
                <a:spLocks noEditPoints="1"/>
              </p:cNvSpPr>
              <p:nvPr/>
            </p:nvSpPr>
            <p:spPr bwMode="auto">
              <a:xfrm>
                <a:off x="8680876" y="2459844"/>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E6E6E6"/>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8" name="Freeform 62">
                <a:extLst>
                  <a:ext uri="{FF2B5EF4-FFF2-40B4-BE49-F238E27FC236}">
                    <a16:creationId xmlns:a16="http://schemas.microsoft.com/office/drawing/2014/main" id="{1670F13D-25A5-4F20-88AB-120C3BBD06DB}"/>
                  </a:ext>
                </a:extLst>
              </p:cNvPr>
              <p:cNvSpPr>
                <a:spLocks noEditPoints="1"/>
              </p:cNvSpPr>
              <p:nvPr/>
            </p:nvSpPr>
            <p:spPr bwMode="auto">
              <a:xfrm>
                <a:off x="9680423" y="4734338"/>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FF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grpSp>
      </p:grpSp>
    </p:spTree>
    <p:extLst>
      <p:ext uri="{BB962C8B-B14F-4D97-AF65-F5344CB8AC3E}">
        <p14:creationId xmlns:p14="http://schemas.microsoft.com/office/powerpoint/2010/main" val="2206583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d11f0169-9f37-4251-8289-4029e5e37a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604-33C4-485C-9E65-5DA24DBD818A}"/>
              </a:ext>
            </a:extLst>
          </p:cNvPr>
          <p:cNvSpPr>
            <a:spLocks noGrp="1"/>
          </p:cNvSpPr>
          <p:nvPr>
            <p:ph type="title"/>
          </p:nvPr>
        </p:nvSpPr>
        <p:spPr/>
        <p:txBody>
          <a:bodyPr/>
          <a:lstStyle/>
          <a:p>
            <a:r>
              <a:rPr lang="en-US" dirty="0"/>
              <a:t>APIs</a:t>
            </a:r>
          </a:p>
        </p:txBody>
      </p:sp>
      <p:grpSp>
        <p:nvGrpSpPr>
          <p:cNvPr id="3" name="Group 2" descr="Model-based APIs">
            <a:extLst>
              <a:ext uri="{FF2B5EF4-FFF2-40B4-BE49-F238E27FC236}">
                <a16:creationId xmlns:a16="http://schemas.microsoft.com/office/drawing/2014/main" id="{9D260AAA-C877-4CFE-A6AF-0D24F9696F75}"/>
              </a:ext>
            </a:extLst>
          </p:cNvPr>
          <p:cNvGrpSpPr/>
          <p:nvPr/>
        </p:nvGrpSpPr>
        <p:grpSpPr>
          <a:xfrm>
            <a:off x="731362" y="1743978"/>
            <a:ext cx="7238999" cy="4609507"/>
            <a:chOff x="731362" y="1743978"/>
            <a:chExt cx="7238999" cy="4609507"/>
          </a:xfrm>
        </p:grpSpPr>
        <p:grpSp>
          <p:nvGrpSpPr>
            <p:cNvPr id="4" name="Group 3">
              <a:extLst>
                <a:ext uri="{FF2B5EF4-FFF2-40B4-BE49-F238E27FC236}">
                  <a16:creationId xmlns:a16="http://schemas.microsoft.com/office/drawing/2014/main" id="{7655230B-D29E-47C6-B7FD-B3325FC6AA64}"/>
                </a:ext>
              </a:extLst>
            </p:cNvPr>
            <p:cNvGrpSpPr/>
            <p:nvPr/>
          </p:nvGrpSpPr>
          <p:grpSpPr>
            <a:xfrm>
              <a:off x="2636361" y="2760662"/>
              <a:ext cx="1668405" cy="746888"/>
              <a:chOff x="1670812" y="4304133"/>
              <a:chExt cx="2426376" cy="1086206"/>
            </a:xfrm>
          </p:grpSpPr>
          <p:sp>
            <p:nvSpPr>
              <p:cNvPr id="5" name="Rectangle 4">
                <a:extLst>
                  <a:ext uri="{FF2B5EF4-FFF2-40B4-BE49-F238E27FC236}">
                    <a16:creationId xmlns:a16="http://schemas.microsoft.com/office/drawing/2014/main" id="{383BEACD-741E-47A3-AD05-61301DD54AFB}"/>
                  </a:ext>
                </a:extLst>
              </p:cNvPr>
              <p:cNvSpPr/>
              <p:nvPr/>
            </p:nvSpPr>
            <p:spPr>
              <a:xfrm>
                <a:off x="1670812" y="4304133"/>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Key-Value</a:t>
                </a:r>
              </a:p>
            </p:txBody>
          </p:sp>
          <p:grpSp>
            <p:nvGrpSpPr>
              <p:cNvPr id="6" name="Group 5">
                <a:extLst>
                  <a:ext uri="{FF2B5EF4-FFF2-40B4-BE49-F238E27FC236}">
                    <a16:creationId xmlns:a16="http://schemas.microsoft.com/office/drawing/2014/main" id="{F1EEC199-DE66-4B5B-B398-D11C4280F856}"/>
                  </a:ext>
                </a:extLst>
              </p:cNvPr>
              <p:cNvGrpSpPr/>
              <p:nvPr/>
            </p:nvGrpSpPr>
            <p:grpSpPr>
              <a:xfrm>
                <a:off x="2402935" y="4760172"/>
                <a:ext cx="975811" cy="630167"/>
                <a:chOff x="2402935" y="4763251"/>
                <a:chExt cx="975811" cy="630167"/>
              </a:xfrm>
            </p:grpSpPr>
            <p:cxnSp>
              <p:nvCxnSpPr>
                <p:cNvPr id="7" name="Straight Connector 6">
                  <a:extLst>
                    <a:ext uri="{FF2B5EF4-FFF2-40B4-BE49-F238E27FC236}">
                      <a16:creationId xmlns:a16="http://schemas.microsoft.com/office/drawing/2014/main" id="{A4F5DEBD-A051-4E02-A330-5A16BF1E5DB4}"/>
                    </a:ext>
                  </a:extLst>
                </p:cNvPr>
                <p:cNvCxnSpPr>
                  <a:cxnSpLocks/>
                </p:cNvCxnSpPr>
                <p:nvPr/>
              </p:nvCxnSpPr>
              <p:spPr>
                <a:xfrm>
                  <a:off x="2577054" y="484874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8" name="Oval 7">
                  <a:extLst>
                    <a:ext uri="{FF2B5EF4-FFF2-40B4-BE49-F238E27FC236}">
                      <a16:creationId xmlns:a16="http://schemas.microsoft.com/office/drawing/2014/main" id="{7B91ABC7-770A-49DD-A90C-188F6080EA58}"/>
                    </a:ext>
                  </a:extLst>
                </p:cNvPr>
                <p:cNvSpPr/>
                <p:nvPr/>
              </p:nvSpPr>
              <p:spPr bwMode="auto">
                <a:xfrm>
                  <a:off x="2402935" y="476325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9" name="Oval 8">
                  <a:extLst>
                    <a:ext uri="{FF2B5EF4-FFF2-40B4-BE49-F238E27FC236}">
                      <a16:creationId xmlns:a16="http://schemas.microsoft.com/office/drawing/2014/main" id="{2EE2C503-47A7-48D2-8139-EF0ACCD99B58}"/>
                    </a:ext>
                  </a:extLst>
                </p:cNvPr>
                <p:cNvSpPr/>
                <p:nvPr/>
              </p:nvSpPr>
              <p:spPr bwMode="auto">
                <a:xfrm>
                  <a:off x="3220418" y="4771003"/>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0" name="Straight Connector 9">
                  <a:extLst>
                    <a:ext uri="{FF2B5EF4-FFF2-40B4-BE49-F238E27FC236}">
                      <a16:creationId xmlns:a16="http://schemas.microsoft.com/office/drawing/2014/main" id="{DC269BFC-3DA4-4747-87E2-17C741B8063D}"/>
                    </a:ext>
                  </a:extLst>
                </p:cNvPr>
                <p:cNvCxnSpPr>
                  <a:cxnSpLocks/>
                </p:cNvCxnSpPr>
                <p:nvPr/>
              </p:nvCxnSpPr>
              <p:spPr>
                <a:xfrm>
                  <a:off x="2577054" y="5074927"/>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1" name="Oval 10">
                  <a:extLst>
                    <a:ext uri="{FF2B5EF4-FFF2-40B4-BE49-F238E27FC236}">
                      <a16:creationId xmlns:a16="http://schemas.microsoft.com/office/drawing/2014/main" id="{D81505C7-37F1-4E26-926C-56C86660ADA9}"/>
                    </a:ext>
                  </a:extLst>
                </p:cNvPr>
                <p:cNvSpPr/>
                <p:nvPr/>
              </p:nvSpPr>
              <p:spPr bwMode="auto">
                <a:xfrm>
                  <a:off x="2402935" y="4989435"/>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2" name="Oval 11">
                  <a:extLst>
                    <a:ext uri="{FF2B5EF4-FFF2-40B4-BE49-F238E27FC236}">
                      <a16:creationId xmlns:a16="http://schemas.microsoft.com/office/drawing/2014/main" id="{5FC77A89-6697-4900-9BF7-471336C43ACD}"/>
                    </a:ext>
                  </a:extLst>
                </p:cNvPr>
                <p:cNvSpPr/>
                <p:nvPr/>
              </p:nvSpPr>
              <p:spPr bwMode="auto">
                <a:xfrm>
                  <a:off x="3220418" y="4997187"/>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3" name="Straight Connector 12">
                  <a:extLst>
                    <a:ext uri="{FF2B5EF4-FFF2-40B4-BE49-F238E27FC236}">
                      <a16:creationId xmlns:a16="http://schemas.microsoft.com/office/drawing/2014/main" id="{A068370F-669A-4F30-BAF1-29DB8B841025}"/>
                    </a:ext>
                  </a:extLst>
                </p:cNvPr>
                <p:cNvCxnSpPr>
                  <a:cxnSpLocks/>
                </p:cNvCxnSpPr>
                <p:nvPr/>
              </p:nvCxnSpPr>
              <p:spPr>
                <a:xfrm>
                  <a:off x="2577054" y="530792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4" name="Oval 13">
                  <a:extLst>
                    <a:ext uri="{FF2B5EF4-FFF2-40B4-BE49-F238E27FC236}">
                      <a16:creationId xmlns:a16="http://schemas.microsoft.com/office/drawing/2014/main" id="{241CCFE7-D322-4544-8ABB-02E466BB63D0}"/>
                    </a:ext>
                  </a:extLst>
                </p:cNvPr>
                <p:cNvSpPr/>
                <p:nvPr/>
              </p:nvSpPr>
              <p:spPr bwMode="auto">
                <a:xfrm>
                  <a:off x="2402935" y="522243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5" name="Oval 14">
                  <a:extLst>
                    <a:ext uri="{FF2B5EF4-FFF2-40B4-BE49-F238E27FC236}">
                      <a16:creationId xmlns:a16="http://schemas.microsoft.com/office/drawing/2014/main" id="{90428852-4813-4FF4-A11F-7AFA296527E2}"/>
                    </a:ext>
                  </a:extLst>
                </p:cNvPr>
                <p:cNvSpPr/>
                <p:nvPr/>
              </p:nvSpPr>
              <p:spPr bwMode="auto">
                <a:xfrm>
                  <a:off x="3220418" y="5230184"/>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16" name="Group 15">
              <a:extLst>
                <a:ext uri="{FF2B5EF4-FFF2-40B4-BE49-F238E27FC236}">
                  <a16:creationId xmlns:a16="http://schemas.microsoft.com/office/drawing/2014/main" id="{6766E05D-8CAF-4948-9408-C40EBBACE64B}"/>
                </a:ext>
              </a:extLst>
            </p:cNvPr>
            <p:cNvGrpSpPr/>
            <p:nvPr/>
          </p:nvGrpSpPr>
          <p:grpSpPr>
            <a:xfrm>
              <a:off x="2636361" y="1743978"/>
              <a:ext cx="1668405" cy="596865"/>
              <a:chOff x="3724756" y="4304133"/>
              <a:chExt cx="2426376" cy="868027"/>
            </a:xfrm>
          </p:grpSpPr>
          <p:grpSp>
            <p:nvGrpSpPr>
              <p:cNvPr id="17" name="Group 16">
                <a:extLst>
                  <a:ext uri="{FF2B5EF4-FFF2-40B4-BE49-F238E27FC236}">
                    <a16:creationId xmlns:a16="http://schemas.microsoft.com/office/drawing/2014/main" id="{4AB26096-FB91-49A4-8CAD-9B4BE449DF86}"/>
                  </a:ext>
                </a:extLst>
              </p:cNvPr>
              <p:cNvGrpSpPr/>
              <p:nvPr/>
            </p:nvGrpSpPr>
            <p:grpSpPr>
              <a:xfrm>
                <a:off x="4429134" y="4978351"/>
                <a:ext cx="1132446" cy="193809"/>
                <a:chOff x="4937947" y="5178778"/>
                <a:chExt cx="733930" cy="124646"/>
              </a:xfrm>
            </p:grpSpPr>
            <p:cxnSp>
              <p:nvCxnSpPr>
                <p:cNvPr id="19" name="Straight Connector 18">
                  <a:extLst>
                    <a:ext uri="{FF2B5EF4-FFF2-40B4-BE49-F238E27FC236}">
                      <a16:creationId xmlns:a16="http://schemas.microsoft.com/office/drawing/2014/main" id="{53CE57C0-138D-4D2C-A543-630F095CEF82}"/>
                    </a:ext>
                  </a:extLst>
                </p:cNvPr>
                <p:cNvCxnSpPr>
                  <a:cxnSpLocks/>
                </p:cNvCxnSpPr>
                <p:nvPr/>
              </p:nvCxnSpPr>
              <p:spPr>
                <a:xfrm>
                  <a:off x="5062593" y="5241101"/>
                  <a:ext cx="187117"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0" name="Oval 19">
                  <a:extLst>
                    <a:ext uri="{FF2B5EF4-FFF2-40B4-BE49-F238E27FC236}">
                      <a16:creationId xmlns:a16="http://schemas.microsoft.com/office/drawing/2014/main" id="{D09A4619-C632-451A-99C0-2E46186E8865}"/>
                    </a:ext>
                  </a:extLst>
                </p:cNvPr>
                <p:cNvSpPr/>
                <p:nvPr/>
              </p:nvSpPr>
              <p:spPr bwMode="auto">
                <a:xfrm>
                  <a:off x="4937947" y="5178778"/>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1" name="Oval 20">
                  <a:extLst>
                    <a:ext uri="{FF2B5EF4-FFF2-40B4-BE49-F238E27FC236}">
                      <a16:creationId xmlns:a16="http://schemas.microsoft.com/office/drawing/2014/main" id="{6A5754C5-AE70-41D7-9262-825DF8750EAD}"/>
                    </a:ext>
                  </a:extLst>
                </p:cNvPr>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2" name="Oval 21">
                  <a:extLst>
                    <a:ext uri="{FF2B5EF4-FFF2-40B4-BE49-F238E27FC236}">
                      <a16:creationId xmlns:a16="http://schemas.microsoft.com/office/drawing/2014/main" id="{9409E087-AF35-4EB0-B657-A5A2110EC75E}"/>
                    </a:ext>
                  </a:extLst>
                </p:cNvPr>
                <p:cNvSpPr/>
                <p:nvPr/>
              </p:nvSpPr>
              <p:spPr bwMode="auto">
                <a:xfrm>
                  <a:off x="5404122" y="5184435"/>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3" name="Oval 22">
                  <a:extLst>
                    <a:ext uri="{FF2B5EF4-FFF2-40B4-BE49-F238E27FC236}">
                      <a16:creationId xmlns:a16="http://schemas.microsoft.com/office/drawing/2014/main" id="{DB910344-52CE-4B05-890C-F4D5BDDEF6C0}"/>
                    </a:ext>
                  </a:extLst>
                </p:cNvPr>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sp>
            <p:nvSpPr>
              <p:cNvPr id="18" name="Rectangle 17">
                <a:extLst>
                  <a:ext uri="{FF2B5EF4-FFF2-40B4-BE49-F238E27FC236}">
                    <a16:creationId xmlns:a16="http://schemas.microsoft.com/office/drawing/2014/main" id="{1769D357-1E6B-44F2-8347-7EA0B78AC255}"/>
                  </a:ext>
                </a:extLst>
              </p:cNvPr>
              <p:cNvSpPr/>
              <p:nvPr/>
            </p:nvSpPr>
            <p:spPr>
              <a:xfrm>
                <a:off x="3724756" y="4304133"/>
                <a:ext cx="2426376" cy="402843"/>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Column-family</a:t>
                </a:r>
              </a:p>
            </p:txBody>
          </p:sp>
        </p:grpSp>
        <p:grpSp>
          <p:nvGrpSpPr>
            <p:cNvPr id="24" name="Group 23">
              <a:extLst>
                <a:ext uri="{FF2B5EF4-FFF2-40B4-BE49-F238E27FC236}">
                  <a16:creationId xmlns:a16="http://schemas.microsoft.com/office/drawing/2014/main" id="{4B837C83-E592-4AFD-A4AA-AAEA46E55934}"/>
                </a:ext>
              </a:extLst>
            </p:cNvPr>
            <p:cNvGrpSpPr/>
            <p:nvPr/>
          </p:nvGrpSpPr>
          <p:grpSpPr>
            <a:xfrm>
              <a:off x="2636361" y="3927369"/>
              <a:ext cx="1668405" cy="756333"/>
              <a:chOff x="7920247" y="4304134"/>
              <a:chExt cx="2426376" cy="1099942"/>
            </a:xfrm>
          </p:grpSpPr>
          <p:sp>
            <p:nvSpPr>
              <p:cNvPr id="25" name="Rectangle 24">
                <a:extLst>
                  <a:ext uri="{FF2B5EF4-FFF2-40B4-BE49-F238E27FC236}">
                    <a16:creationId xmlns:a16="http://schemas.microsoft.com/office/drawing/2014/main" id="{B2548AE0-05AD-458C-ABC0-0F24430B066A}"/>
                  </a:ext>
                </a:extLst>
              </p:cNvPr>
              <p:cNvSpPr/>
              <p:nvPr/>
            </p:nvSpPr>
            <p:spPr>
              <a:xfrm>
                <a:off x="7920247" y="4304134"/>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Graph</a:t>
                </a:r>
              </a:p>
            </p:txBody>
          </p:sp>
          <p:grpSp>
            <p:nvGrpSpPr>
              <p:cNvPr id="26" name="Group 25">
                <a:extLst>
                  <a:ext uri="{FF2B5EF4-FFF2-40B4-BE49-F238E27FC236}">
                    <a16:creationId xmlns:a16="http://schemas.microsoft.com/office/drawing/2014/main" id="{036D47D7-9D28-4CDA-829E-27AA1F33327D}"/>
                  </a:ext>
                </a:extLst>
              </p:cNvPr>
              <p:cNvGrpSpPr/>
              <p:nvPr/>
            </p:nvGrpSpPr>
            <p:grpSpPr>
              <a:xfrm>
                <a:off x="8656606" y="4746435"/>
                <a:ext cx="1039620" cy="657641"/>
                <a:chOff x="7117181" y="5146654"/>
                <a:chExt cx="663064" cy="426544"/>
              </a:xfrm>
              <a:solidFill>
                <a:srgbClr val="59B4D9"/>
              </a:solidFill>
            </p:grpSpPr>
            <p:sp>
              <p:nvSpPr>
                <p:cNvPr id="27" name="Oval 26">
                  <a:extLst>
                    <a:ext uri="{FF2B5EF4-FFF2-40B4-BE49-F238E27FC236}">
                      <a16:creationId xmlns:a16="http://schemas.microsoft.com/office/drawing/2014/main" id="{F522FF7D-C414-453C-9210-E94BEFBDE527}"/>
                    </a:ext>
                  </a:extLst>
                </p:cNvPr>
                <p:cNvSpPr/>
                <p:nvPr/>
              </p:nvSpPr>
              <p:spPr bwMode="auto">
                <a:xfrm rot="715722">
                  <a:off x="7117181" y="5146654"/>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8" name="Oval 27">
                  <a:extLst>
                    <a:ext uri="{FF2B5EF4-FFF2-40B4-BE49-F238E27FC236}">
                      <a16:creationId xmlns:a16="http://schemas.microsoft.com/office/drawing/2014/main" id="{ECF91937-2A7B-44F6-88B1-06A4692806AE}"/>
                    </a:ext>
                  </a:extLst>
                </p:cNvPr>
                <p:cNvSpPr/>
                <p:nvPr/>
              </p:nvSpPr>
              <p:spPr bwMode="auto">
                <a:xfrm>
                  <a:off x="7476127" y="5224668"/>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9" name="Oval 28">
                  <a:extLst>
                    <a:ext uri="{FF2B5EF4-FFF2-40B4-BE49-F238E27FC236}">
                      <a16:creationId xmlns:a16="http://schemas.microsoft.com/office/drawing/2014/main" id="{E8A300F9-9AFF-404A-98C5-577BD2D156A1}"/>
                    </a:ext>
                  </a:extLst>
                </p:cNvPr>
                <p:cNvSpPr/>
                <p:nvPr/>
              </p:nvSpPr>
              <p:spPr bwMode="auto">
                <a:xfrm>
                  <a:off x="7296654"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0" name="Oval 29">
                  <a:extLst>
                    <a:ext uri="{FF2B5EF4-FFF2-40B4-BE49-F238E27FC236}">
                      <a16:creationId xmlns:a16="http://schemas.microsoft.com/office/drawing/2014/main" id="{5F88C132-E771-4DC3-84CB-E11019F5248D}"/>
                    </a:ext>
                  </a:extLst>
                </p:cNvPr>
                <p:cNvSpPr/>
                <p:nvPr/>
              </p:nvSpPr>
              <p:spPr bwMode="auto">
                <a:xfrm>
                  <a:off x="7655599"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31" name="Straight Connector 30">
                  <a:extLst>
                    <a:ext uri="{FF2B5EF4-FFF2-40B4-BE49-F238E27FC236}">
                      <a16:creationId xmlns:a16="http://schemas.microsoft.com/office/drawing/2014/main" id="{1FBA5600-E15E-45A1-AF44-1F840495C5E1}"/>
                    </a:ext>
                  </a:extLst>
                </p:cNvPr>
                <p:cNvCxnSpPr>
                  <a:cxnSpLocks/>
                </p:cNvCxnSpPr>
                <p:nvPr/>
              </p:nvCxnSpPr>
              <p:spPr>
                <a:xfrm>
                  <a:off x="7240481" y="5221859"/>
                  <a:ext cx="235646" cy="65132"/>
                </a:xfrm>
                <a:prstGeom prst="line">
                  <a:avLst/>
                </a:prstGeom>
                <a:grpFill/>
                <a:ln w="12700" cap="flat" cmpd="sng" algn="ctr">
                  <a:solidFill>
                    <a:srgbClr val="353535"/>
                  </a:solidFill>
                  <a:prstDash val="sysDot"/>
                  <a:miter lim="800000"/>
                  <a:headEnd type="none"/>
                  <a:tailEnd type="none"/>
                </a:ln>
                <a:effectLst/>
              </p:spPr>
            </p:cxnSp>
            <p:cxnSp>
              <p:nvCxnSpPr>
                <p:cNvPr id="32" name="Straight Connector 31">
                  <a:extLst>
                    <a:ext uri="{FF2B5EF4-FFF2-40B4-BE49-F238E27FC236}">
                      <a16:creationId xmlns:a16="http://schemas.microsoft.com/office/drawing/2014/main" id="{F560031C-67F1-4F73-969D-AE846810E8C5}"/>
                    </a:ext>
                  </a:extLst>
                </p:cNvPr>
                <p:cNvCxnSpPr>
                  <a:cxnSpLocks/>
                </p:cNvCxnSpPr>
                <p:nvPr/>
              </p:nvCxnSpPr>
              <p:spPr>
                <a:xfrm>
                  <a:off x="7421300" y="5510875"/>
                  <a:ext cx="234299" cy="0"/>
                </a:xfrm>
                <a:prstGeom prst="line">
                  <a:avLst/>
                </a:prstGeom>
                <a:grpFill/>
                <a:ln w="12700" cap="flat" cmpd="sng" algn="ctr">
                  <a:solidFill>
                    <a:srgbClr val="353535"/>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F2DC462A-208F-4510-BD35-406456327CDB}"/>
                    </a:ext>
                  </a:extLst>
                </p:cNvPr>
                <p:cNvCxnSpPr>
                  <a:cxnSpLocks/>
                </p:cNvCxnSpPr>
                <p:nvPr/>
              </p:nvCxnSpPr>
              <p:spPr>
                <a:xfrm>
                  <a:off x="7582519" y="5331060"/>
                  <a:ext cx="91334" cy="135746"/>
                </a:xfrm>
                <a:prstGeom prst="line">
                  <a:avLst/>
                </a:prstGeom>
                <a:grpFill/>
                <a:ln w="12700" cap="flat" cmpd="sng" algn="ctr">
                  <a:solidFill>
                    <a:srgbClr val="353535"/>
                  </a:solidFill>
                  <a:prstDash val="sysDot"/>
                  <a:miter lim="800000"/>
                  <a:headEnd type="none"/>
                  <a:tailEnd type="none"/>
                </a:ln>
                <a:effectLst/>
              </p:spPr>
            </p:cxnSp>
            <p:cxnSp>
              <p:nvCxnSpPr>
                <p:cNvPr id="34" name="Straight Connector 33">
                  <a:extLst>
                    <a:ext uri="{FF2B5EF4-FFF2-40B4-BE49-F238E27FC236}">
                      <a16:creationId xmlns:a16="http://schemas.microsoft.com/office/drawing/2014/main" id="{21EF9877-9920-4427-ADC2-A4B8BEE3DF9D}"/>
                    </a:ext>
                  </a:extLst>
                </p:cNvPr>
                <p:cNvCxnSpPr>
                  <a:cxnSpLocks/>
                </p:cNvCxnSpPr>
                <p:nvPr/>
              </p:nvCxnSpPr>
              <p:spPr>
                <a:xfrm flipV="1">
                  <a:off x="7403046" y="5331060"/>
                  <a:ext cx="91335" cy="135746"/>
                </a:xfrm>
                <a:prstGeom prst="line">
                  <a:avLst/>
                </a:prstGeom>
                <a:grpFill/>
                <a:ln w="12700" cap="flat" cmpd="sng" algn="ctr">
                  <a:solidFill>
                    <a:srgbClr val="353535"/>
                  </a:solidFill>
                  <a:prstDash val="sysDot"/>
                  <a:miter lim="800000"/>
                  <a:headEnd type="none"/>
                  <a:tailEnd type="none"/>
                </a:ln>
                <a:effectLst/>
              </p:spPr>
            </p:cxnSp>
          </p:grpSp>
        </p:grpSp>
        <p:grpSp>
          <p:nvGrpSpPr>
            <p:cNvPr id="35" name="Group 34">
              <a:extLst>
                <a:ext uri="{FF2B5EF4-FFF2-40B4-BE49-F238E27FC236}">
                  <a16:creationId xmlns:a16="http://schemas.microsoft.com/office/drawing/2014/main" id="{DF78878E-4C7C-40A5-BB9F-2B4B39AB209A}"/>
                </a:ext>
              </a:extLst>
            </p:cNvPr>
            <p:cNvGrpSpPr/>
            <p:nvPr/>
          </p:nvGrpSpPr>
          <p:grpSpPr>
            <a:xfrm>
              <a:off x="2945861" y="5103522"/>
              <a:ext cx="1049404" cy="831456"/>
              <a:chOff x="6376014" y="4304133"/>
              <a:chExt cx="1526157" cy="1209193"/>
            </a:xfrm>
          </p:grpSpPr>
          <p:sp>
            <p:nvSpPr>
              <p:cNvPr id="36" name="Rectangle 35">
                <a:extLst>
                  <a:ext uri="{FF2B5EF4-FFF2-40B4-BE49-F238E27FC236}">
                    <a16:creationId xmlns:a16="http://schemas.microsoft.com/office/drawing/2014/main" id="{D4B9537F-BEDE-491D-A731-47A989144426}"/>
                  </a:ext>
                </a:extLst>
              </p:cNvPr>
              <p:cNvSpPr/>
              <p:nvPr/>
            </p:nvSpPr>
            <p:spPr>
              <a:xfrm>
                <a:off x="6376014" y="4304133"/>
                <a:ext cx="1526157"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Documents</a:t>
                </a:r>
              </a:p>
            </p:txBody>
          </p:sp>
          <p:grpSp>
            <p:nvGrpSpPr>
              <p:cNvPr id="37" name="Group 36">
                <a:extLst>
                  <a:ext uri="{FF2B5EF4-FFF2-40B4-BE49-F238E27FC236}">
                    <a16:creationId xmlns:a16="http://schemas.microsoft.com/office/drawing/2014/main" id="{12D8B062-3108-4A5B-8F6A-C0A5247F3109}"/>
                  </a:ext>
                </a:extLst>
              </p:cNvPr>
              <p:cNvGrpSpPr/>
              <p:nvPr/>
            </p:nvGrpSpPr>
            <p:grpSpPr>
              <a:xfrm>
                <a:off x="6612226" y="4637185"/>
                <a:ext cx="994251" cy="876141"/>
                <a:chOff x="7128988" y="4166153"/>
                <a:chExt cx="604908" cy="573541"/>
              </a:xfrm>
            </p:grpSpPr>
            <p:cxnSp>
              <p:nvCxnSpPr>
                <p:cNvPr id="38" name="Straight Connector 37">
                  <a:extLst>
                    <a:ext uri="{FF2B5EF4-FFF2-40B4-BE49-F238E27FC236}">
                      <a16:creationId xmlns:a16="http://schemas.microsoft.com/office/drawing/2014/main" id="{868255DA-2064-4D2F-ADE8-EFDC27F1294A}"/>
                    </a:ext>
                  </a:extLst>
                </p:cNvPr>
                <p:cNvCxnSpPr>
                  <a:cxnSpLocks/>
                </p:cNvCxnSpPr>
                <p:nvPr/>
              </p:nvCxnSpPr>
              <p:spPr>
                <a:xfrm>
                  <a:off x="7128988" y="4451736"/>
                  <a:ext cx="238107" cy="72556"/>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39" name="Straight Connector 38">
                  <a:extLst>
                    <a:ext uri="{FF2B5EF4-FFF2-40B4-BE49-F238E27FC236}">
                      <a16:creationId xmlns:a16="http://schemas.microsoft.com/office/drawing/2014/main" id="{23909FAE-1BEC-421C-9CBE-C329BA411AC5}"/>
                    </a:ext>
                  </a:extLst>
                </p:cNvPr>
                <p:cNvCxnSpPr>
                  <a:cxnSpLocks/>
                </p:cNvCxnSpPr>
                <p:nvPr/>
              </p:nvCxnSpPr>
              <p:spPr>
                <a:xfrm flipV="1">
                  <a:off x="7128988" y="4379180"/>
                  <a:ext cx="233873" cy="72556"/>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0" name="Oval 39">
                  <a:extLst>
                    <a:ext uri="{FF2B5EF4-FFF2-40B4-BE49-F238E27FC236}">
                      <a16:creationId xmlns:a16="http://schemas.microsoft.com/office/drawing/2014/main" id="{F5BB2E49-2071-4F34-B0C4-C6A019FC4090}"/>
                    </a:ext>
                  </a:extLst>
                </p:cNvPr>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1" name="Straight Connector 40">
                  <a:extLst>
                    <a:ext uri="{FF2B5EF4-FFF2-40B4-BE49-F238E27FC236}">
                      <a16:creationId xmlns:a16="http://schemas.microsoft.com/office/drawing/2014/main" id="{3FBBAF70-F7C3-4EF4-8801-5E7F21DDBCE8}"/>
                    </a:ext>
                  </a:extLst>
                </p:cNvPr>
                <p:cNvCxnSpPr>
                  <a:cxnSpLocks/>
                </p:cNvCxnSpPr>
                <p:nvPr/>
              </p:nvCxnSpPr>
              <p:spPr>
                <a:xfrm>
                  <a:off x="7367095" y="4524292"/>
                  <a:ext cx="241432" cy="108368"/>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2" name="Straight Connector 41">
                  <a:extLst>
                    <a:ext uri="{FF2B5EF4-FFF2-40B4-BE49-F238E27FC236}">
                      <a16:creationId xmlns:a16="http://schemas.microsoft.com/office/drawing/2014/main" id="{9EF7202B-6D80-48A8-8F4D-66E71AD79FBB}"/>
                    </a:ext>
                  </a:extLst>
                </p:cNvPr>
                <p:cNvCxnSpPr>
                  <a:cxnSpLocks/>
                </p:cNvCxnSpPr>
                <p:nvPr/>
              </p:nvCxnSpPr>
              <p:spPr>
                <a:xfrm>
                  <a:off x="7367095" y="4524292"/>
                  <a:ext cx="229638" cy="1361"/>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3" name="Oval 42">
                  <a:extLst>
                    <a:ext uri="{FF2B5EF4-FFF2-40B4-BE49-F238E27FC236}">
                      <a16:creationId xmlns:a16="http://schemas.microsoft.com/office/drawing/2014/main" id="{06B7E150-E9FD-4D36-AB1D-3E35D2A41FDD}"/>
                    </a:ext>
                  </a:extLst>
                </p:cNvPr>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44" name="Oval 43">
                  <a:extLst>
                    <a:ext uri="{FF2B5EF4-FFF2-40B4-BE49-F238E27FC236}">
                      <a16:creationId xmlns:a16="http://schemas.microsoft.com/office/drawing/2014/main" id="{8C82AF38-18E6-4AA5-AFF0-136A08297AC7}"/>
                    </a:ext>
                  </a:extLst>
                </p:cNvPr>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5" name="Straight Connector 44">
                  <a:extLst>
                    <a:ext uri="{FF2B5EF4-FFF2-40B4-BE49-F238E27FC236}">
                      <a16:creationId xmlns:a16="http://schemas.microsoft.com/office/drawing/2014/main" id="{7BFF5561-0DBF-4FC6-B355-C61BD44960CE}"/>
                    </a:ext>
                  </a:extLst>
                </p:cNvPr>
                <p:cNvCxnSpPr>
                  <a:cxnSpLocks/>
                </p:cNvCxnSpPr>
                <p:nvPr/>
              </p:nvCxnSpPr>
              <p:spPr>
                <a:xfrm>
                  <a:off x="7362861" y="4379181"/>
                  <a:ext cx="233872" cy="1013"/>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6" name="Oval 45">
                  <a:extLst>
                    <a:ext uri="{FF2B5EF4-FFF2-40B4-BE49-F238E27FC236}">
                      <a16:creationId xmlns:a16="http://schemas.microsoft.com/office/drawing/2014/main" id="{BC5A06B2-EEAA-4366-AD02-1B29D6E5FF8E}"/>
                    </a:ext>
                  </a:extLst>
                </p:cNvPr>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7" name="Straight Connector 46">
                  <a:extLst>
                    <a:ext uri="{FF2B5EF4-FFF2-40B4-BE49-F238E27FC236}">
                      <a16:creationId xmlns:a16="http://schemas.microsoft.com/office/drawing/2014/main" id="{5BF6F707-8A8E-4700-A438-2C3DDA29C086}"/>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8" name="Oval 47">
                  <a:extLst>
                    <a:ext uri="{FF2B5EF4-FFF2-40B4-BE49-F238E27FC236}">
                      <a16:creationId xmlns:a16="http://schemas.microsoft.com/office/drawing/2014/main" id="{9B30071C-C069-429B-8823-E56680D82626}"/>
                    </a:ext>
                  </a:extLst>
                </p:cNvPr>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49" name="Oval 48">
                  <a:extLst>
                    <a:ext uri="{FF2B5EF4-FFF2-40B4-BE49-F238E27FC236}">
                      <a16:creationId xmlns:a16="http://schemas.microsoft.com/office/drawing/2014/main" id="{FA13F302-C767-4C07-90E6-46513792C4A0}"/>
                    </a:ext>
                  </a:extLst>
                </p:cNvPr>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0" name="Oval 49">
                  <a:extLst>
                    <a:ext uri="{FF2B5EF4-FFF2-40B4-BE49-F238E27FC236}">
                      <a16:creationId xmlns:a16="http://schemas.microsoft.com/office/drawing/2014/main" id="{6301B48C-65E1-49B2-A0FB-5372F4EF3E28}"/>
                    </a:ext>
                  </a:extLst>
                </p:cNvPr>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sp>
          <p:nvSpPr>
            <p:cNvPr id="51" name="Rectangle 50">
              <a:extLst>
                <a:ext uri="{FF2B5EF4-FFF2-40B4-BE49-F238E27FC236}">
                  <a16:creationId xmlns:a16="http://schemas.microsoft.com/office/drawing/2014/main" id="{0514DCC9-5CD2-46C9-83A0-62E858FBA3E3}"/>
                </a:ext>
              </a:extLst>
            </p:cNvPr>
            <p:cNvSpPr/>
            <p:nvPr/>
          </p:nvSpPr>
          <p:spPr bwMode="auto">
            <a:xfrm>
              <a:off x="731362" y="1743978"/>
              <a:ext cx="1219200" cy="4521884"/>
            </a:xfrm>
            <a:prstGeom prst="rect">
              <a:avLst/>
            </a:prstGeom>
            <a:solidFill>
              <a:srgbClr val="737373"/>
            </a:solidFill>
            <a:ln>
              <a:noFill/>
            </a:ln>
            <a:effectLst/>
          </p:spPr>
          <p:txBody>
            <a:bodyPr rot="0" spcFirstLastPara="0" vertOverflow="overflow" horzOverflow="overflow" vert="eaVert"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Core Database</a:t>
              </a:r>
            </a:p>
          </p:txBody>
        </p:sp>
        <p:pic>
          <p:nvPicPr>
            <p:cNvPr id="52" name="Picture 2" descr="Image result for azure table storage logo">
              <a:extLst>
                <a:ext uri="{FF2B5EF4-FFF2-40B4-BE49-F238E27FC236}">
                  <a16:creationId xmlns:a16="http://schemas.microsoft.com/office/drawing/2014/main" id="{B053609B-A9DA-4713-B505-E12529166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561" y="2941508"/>
              <a:ext cx="657354" cy="65735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gremlin api logo">
              <a:extLst>
                <a:ext uri="{FF2B5EF4-FFF2-40B4-BE49-F238E27FC236}">
                  <a16:creationId xmlns:a16="http://schemas.microsoft.com/office/drawing/2014/main" id="{83CCED60-AEED-4CF5-82EE-9A396691C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561" y="4116436"/>
              <a:ext cx="1612595" cy="62542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or: Elbow 53">
              <a:extLst>
                <a:ext uri="{FF2B5EF4-FFF2-40B4-BE49-F238E27FC236}">
                  <a16:creationId xmlns:a16="http://schemas.microsoft.com/office/drawing/2014/main" id="{801ED911-7304-42BA-9E23-5766B37DD062}"/>
                </a:ext>
              </a:extLst>
            </p:cNvPr>
            <p:cNvCxnSpPr/>
            <p:nvPr/>
          </p:nvCxnSpPr>
          <p:spPr>
            <a:xfrm rot="10800000" flipV="1">
              <a:off x="4226251" y="5272944"/>
              <a:ext cx="1069271" cy="353344"/>
            </a:xfrm>
            <a:prstGeom prst="bentConnector3">
              <a:avLst/>
            </a:prstGeom>
            <a:noFill/>
            <a:ln w="28575" cap="flat" cmpd="sng" algn="ctr">
              <a:solidFill>
                <a:srgbClr val="92D050"/>
              </a:solidFill>
              <a:prstDash val="sysDot"/>
              <a:tailEnd type="oval"/>
            </a:ln>
            <a:effectLst/>
          </p:spPr>
        </p:cxnSp>
        <p:pic>
          <p:nvPicPr>
            <p:cNvPr id="55" name="Picture 6" descr="Image result for mongodb logo">
              <a:extLst>
                <a:ext uri="{FF2B5EF4-FFF2-40B4-BE49-F238E27FC236}">
                  <a16:creationId xmlns:a16="http://schemas.microsoft.com/office/drawing/2014/main" id="{6C2BE216-2E2E-4514-AD96-6E85FAE48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561" y="5029090"/>
              <a:ext cx="1798838" cy="47477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javascript logo">
              <a:extLst>
                <a:ext uri="{FF2B5EF4-FFF2-40B4-BE49-F238E27FC236}">
                  <a16:creationId xmlns:a16="http://schemas.microsoft.com/office/drawing/2014/main" id="{8F6C60E9-CC8F-4606-932E-FC0BF63E3C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5377" y="5627078"/>
              <a:ext cx="714984" cy="7149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A0F4438-BA33-465C-8A9A-E82A989A1681}"/>
                </a:ext>
              </a:extLst>
            </p:cNvPr>
            <p:cNvSpPr txBox="1"/>
            <p:nvPr/>
          </p:nvSpPr>
          <p:spPr>
            <a:xfrm>
              <a:off x="6042536" y="5584044"/>
              <a:ext cx="1061509" cy="769441"/>
            </a:xfrm>
            <a:prstGeom prst="rect">
              <a:avLst/>
            </a:prstGeom>
            <a:noFill/>
          </p:spPr>
          <p:txBody>
            <a:bodyPr wrap="none" rtlCol="0">
              <a:spAutoFit/>
            </a:bodyPr>
            <a:lstStyle/>
            <a:p>
              <a:pPr lvl="0" defTabSz="914367" fontAlgn="auto">
                <a:spcBef>
                  <a:spcPts val="0"/>
                </a:spcBef>
                <a:spcAft>
                  <a:spcPts val="0"/>
                </a:spcAft>
                <a:defRPr/>
              </a:pPr>
              <a:r>
                <a:rPr lang="en-US" sz="4400" b="0" dirty="0">
                  <a:solidFill>
                    <a:srgbClr val="505050"/>
                  </a:solidFill>
                  <a:latin typeface="Helvetica Light" charset="0"/>
                  <a:ea typeface="Helvetica Light" charset="0"/>
                  <a:cs typeface="Helvetica Light" charset="0"/>
                </a:rPr>
                <a:t>SQL</a:t>
              </a:r>
            </a:p>
          </p:txBody>
        </p:sp>
        <p:pic>
          <p:nvPicPr>
            <p:cNvPr id="58" name="Picture 4" descr="Image result for documentdb log">
              <a:extLst>
                <a:ext uri="{FF2B5EF4-FFF2-40B4-BE49-F238E27FC236}">
                  <a16:creationId xmlns:a16="http://schemas.microsoft.com/office/drawing/2014/main" id="{1FE8ED70-E4DE-4284-A294-5564DA622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548" y="5810856"/>
              <a:ext cx="661768" cy="34742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ee the source image">
              <a:extLst>
                <a:ext uri="{FF2B5EF4-FFF2-40B4-BE49-F238E27FC236}">
                  <a16:creationId xmlns:a16="http://schemas.microsoft.com/office/drawing/2014/main" id="{B70C9A29-5D3E-4B47-A7F2-B336D0CA9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0561" y="2013902"/>
              <a:ext cx="886711" cy="59436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or: Elbow 59">
              <a:extLst>
                <a:ext uri="{FF2B5EF4-FFF2-40B4-BE49-F238E27FC236}">
                  <a16:creationId xmlns:a16="http://schemas.microsoft.com/office/drawing/2014/main" id="{DBFAA760-6981-4B9C-8E8D-1A022DE8381B}"/>
                </a:ext>
              </a:extLst>
            </p:cNvPr>
            <p:cNvCxnSpPr>
              <a:cxnSpLocks/>
            </p:cNvCxnSpPr>
            <p:nvPr/>
          </p:nvCxnSpPr>
          <p:spPr>
            <a:xfrm rot="10800000">
              <a:off x="4226251" y="5636682"/>
              <a:ext cx="1069271" cy="353344"/>
            </a:xfrm>
            <a:prstGeom prst="bentConnector3">
              <a:avLst/>
            </a:prstGeom>
            <a:noFill/>
            <a:ln w="28575" cap="flat" cmpd="sng" algn="ctr">
              <a:solidFill>
                <a:srgbClr val="92D050"/>
              </a:solidFill>
              <a:prstDash val="sysDot"/>
              <a:tailEnd type="oval"/>
            </a:ln>
            <a:effectLst/>
          </p:spPr>
        </p:cxnSp>
        <p:cxnSp>
          <p:nvCxnSpPr>
            <p:cNvPr id="61" name="Straight Connector 60">
              <a:extLst>
                <a:ext uri="{FF2B5EF4-FFF2-40B4-BE49-F238E27FC236}">
                  <a16:creationId xmlns:a16="http://schemas.microsoft.com/office/drawing/2014/main" id="{DC345B35-A073-40F8-A9B9-9BF6BBE63867}"/>
                </a:ext>
              </a:extLst>
            </p:cNvPr>
            <p:cNvCxnSpPr>
              <a:cxnSpLocks/>
            </p:cNvCxnSpPr>
            <p:nvPr/>
          </p:nvCxnSpPr>
          <p:spPr>
            <a:xfrm flipH="1">
              <a:off x="4226250" y="4426999"/>
              <a:ext cx="1092387" cy="0"/>
            </a:xfrm>
            <a:prstGeom prst="line">
              <a:avLst/>
            </a:prstGeom>
            <a:noFill/>
            <a:ln w="28575" cap="flat" cmpd="sng" algn="ctr">
              <a:solidFill>
                <a:srgbClr val="92D050"/>
              </a:solidFill>
              <a:prstDash val="sysDot"/>
              <a:tailEnd type="oval"/>
            </a:ln>
            <a:effectLst/>
          </p:spPr>
        </p:cxnSp>
        <p:cxnSp>
          <p:nvCxnSpPr>
            <p:cNvPr id="62" name="Straight Connector 61">
              <a:extLst>
                <a:ext uri="{FF2B5EF4-FFF2-40B4-BE49-F238E27FC236}">
                  <a16:creationId xmlns:a16="http://schemas.microsoft.com/office/drawing/2014/main" id="{F20BC04C-4C6E-4EBB-AE00-CFCE93996AD4}"/>
                </a:ext>
              </a:extLst>
            </p:cNvPr>
            <p:cNvCxnSpPr>
              <a:cxnSpLocks/>
            </p:cNvCxnSpPr>
            <p:nvPr/>
          </p:nvCxnSpPr>
          <p:spPr>
            <a:xfrm flipH="1">
              <a:off x="4226250" y="3288552"/>
              <a:ext cx="1092387" cy="0"/>
            </a:xfrm>
            <a:prstGeom prst="line">
              <a:avLst/>
            </a:prstGeom>
            <a:noFill/>
            <a:ln w="28575" cap="flat" cmpd="sng" algn="ctr">
              <a:solidFill>
                <a:srgbClr val="92D050"/>
              </a:solidFill>
              <a:prstDash val="sysDot"/>
              <a:tailEnd type="oval"/>
            </a:ln>
            <a:effectLst/>
          </p:spPr>
        </p:cxnSp>
        <p:cxnSp>
          <p:nvCxnSpPr>
            <p:cNvPr id="63" name="Straight Connector 62">
              <a:extLst>
                <a:ext uri="{FF2B5EF4-FFF2-40B4-BE49-F238E27FC236}">
                  <a16:creationId xmlns:a16="http://schemas.microsoft.com/office/drawing/2014/main" id="{3F9191DB-C5AB-4943-9748-80D602A15B55}"/>
                </a:ext>
              </a:extLst>
            </p:cNvPr>
            <p:cNvCxnSpPr>
              <a:cxnSpLocks/>
            </p:cNvCxnSpPr>
            <p:nvPr/>
          </p:nvCxnSpPr>
          <p:spPr>
            <a:xfrm flipH="1">
              <a:off x="4226250" y="2274211"/>
              <a:ext cx="1092387" cy="0"/>
            </a:xfrm>
            <a:prstGeom prst="line">
              <a:avLst/>
            </a:prstGeom>
            <a:noFill/>
            <a:ln w="28575" cap="flat" cmpd="sng" algn="ctr">
              <a:solidFill>
                <a:srgbClr val="92D050"/>
              </a:solidFill>
              <a:prstDash val="sysDot"/>
              <a:tailEnd type="oval"/>
            </a:ln>
            <a:effectLst/>
          </p:spPr>
        </p:cxnSp>
      </p:grpSp>
    </p:spTree>
    <p:extLst>
      <p:ext uri="{BB962C8B-B14F-4D97-AF65-F5344CB8AC3E}">
        <p14:creationId xmlns:p14="http://schemas.microsoft.com/office/powerpoint/2010/main" val="94124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46bc6441-74ea-456f-a24b-e5537bdd02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7F18-CCDA-4803-806B-0556379FE578}"/>
              </a:ext>
            </a:extLst>
          </p:cNvPr>
          <p:cNvSpPr>
            <a:spLocks noGrp="1"/>
          </p:cNvSpPr>
          <p:nvPr>
            <p:ph type="title"/>
          </p:nvPr>
        </p:nvSpPr>
        <p:spPr/>
        <p:txBody>
          <a:bodyPr/>
          <a:lstStyle/>
          <a:p>
            <a:r>
              <a:rPr lang="en-US" dirty="0"/>
              <a:t>Consistency Levels</a:t>
            </a:r>
          </a:p>
        </p:txBody>
      </p:sp>
      <p:sp>
        <p:nvSpPr>
          <p:cNvPr id="4" name="Content Placeholder 2">
            <a:extLst>
              <a:ext uri="{FF2B5EF4-FFF2-40B4-BE49-F238E27FC236}">
                <a16:creationId xmlns:a16="http://schemas.microsoft.com/office/drawing/2014/main" id="{BCA97C23-3359-4C01-8B83-107CC05895C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b="0" kern="0" dirty="0">
                <a:solidFill>
                  <a:srgbClr val="000000"/>
                </a:solidFill>
              </a:rPr>
              <a:t>The consistency levels range from:</a:t>
            </a:r>
          </a:p>
          <a:p>
            <a:pPr lvl="1"/>
            <a:r>
              <a:rPr lang="en-US" sz="1800" b="0" kern="0" dirty="0">
                <a:solidFill>
                  <a:srgbClr val="000000"/>
                </a:solidFill>
              </a:rPr>
              <a:t>Strong consistency where reads are guaranteed to be visible across replicas before a write is fully committed across all replicas </a:t>
            </a:r>
          </a:p>
          <a:p>
            <a:pPr lvl="1"/>
            <a:r>
              <a:rPr lang="en-US" sz="1800" b="0" kern="0" dirty="0">
                <a:solidFill>
                  <a:srgbClr val="000000"/>
                </a:solidFill>
              </a:rPr>
              <a:t>Eventual consistency where writes are readable immediately and replicas are eventually consistent with the primary</a:t>
            </a:r>
          </a:p>
        </p:txBody>
      </p:sp>
      <p:pic>
        <p:nvPicPr>
          <p:cNvPr id="5" name="Picture 2" descr="Consistency Levels">
            <a:extLst>
              <a:ext uri="{FF2B5EF4-FFF2-40B4-BE49-F238E27FC236}">
                <a16:creationId xmlns:a16="http://schemas.microsoft.com/office/drawing/2014/main" id="{EE6A93C1-1287-4BA8-85EE-9F260CEB2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769179"/>
            <a:ext cx="8572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7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486d2730-ba77-44af-a04c-8edf8eac11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293D-C5B1-419C-B0B8-59516BFC6641}"/>
              </a:ext>
            </a:extLst>
          </p:cNvPr>
          <p:cNvSpPr>
            <a:spLocks noGrp="1"/>
          </p:cNvSpPr>
          <p:nvPr>
            <p:ph type="title"/>
          </p:nvPr>
        </p:nvSpPr>
        <p:spPr/>
        <p:txBody>
          <a:bodyPr/>
          <a:lstStyle/>
          <a:p>
            <a:r>
              <a:rPr lang="en-US" dirty="0"/>
              <a:t>Throughput</a:t>
            </a:r>
          </a:p>
        </p:txBody>
      </p:sp>
      <p:sp>
        <p:nvSpPr>
          <p:cNvPr id="4" name="Content Placeholder 2">
            <a:extLst>
              <a:ext uri="{FF2B5EF4-FFF2-40B4-BE49-F238E27FC236}">
                <a16:creationId xmlns:a16="http://schemas.microsoft.com/office/drawing/2014/main" id="{FBCDD1B2-5DDD-4B95-AEFD-5844CD9F795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Each collection is assigned a performance level and that performance level dictates throughput for that collection and its corresponding documents:</a:t>
            </a:r>
          </a:p>
          <a:p>
            <a:pPr lvl="1"/>
            <a:r>
              <a:rPr lang="en-US" b="0" kern="0" dirty="0">
                <a:solidFill>
                  <a:srgbClr val="000000"/>
                </a:solidFill>
              </a:rPr>
              <a:t>If a particular collection is seeing spikes in throughput, you can manage it’s performance level in isolation by increasing or decreasing the performance level. This change to the performance level of a particular collection will not cause side effects for the other collections. This allows you to adjust to meet the performance needs of any workload in isolation.</a:t>
            </a:r>
          </a:p>
        </p:txBody>
      </p:sp>
    </p:spTree>
    <p:extLst>
      <p:ext uri="{BB962C8B-B14F-4D97-AF65-F5344CB8AC3E}">
        <p14:creationId xmlns:p14="http://schemas.microsoft.com/office/powerpoint/2010/main" val="116835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dc0d8a57-e586-4d03-b454-5a1cf2d0d69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C41D-F395-4E26-BF2D-CF00F8DA77DD}"/>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98FB0F3A-B571-4965-B602-371ADB606AE2}"/>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some business scenarios where you would want to use more than one Cosmos DB API?</a:t>
            </a:r>
          </a:p>
        </p:txBody>
      </p:sp>
      <p:pic>
        <p:nvPicPr>
          <p:cNvPr id="5" name="Picture 4" descr="Question">
            <a:extLst>
              <a:ext uri="{FF2B5EF4-FFF2-40B4-BE49-F238E27FC236}">
                <a16:creationId xmlns:a16="http://schemas.microsoft.com/office/drawing/2014/main" id="{63B83035-99DA-4CCE-BBB8-AB661E0EA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1713211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f467f482-c257-41e6-8439-7a1f3ae13c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2E0E-753C-438D-9A58-7F3DC9384184}"/>
              </a:ext>
            </a:extLst>
          </p:cNvPr>
          <p:cNvSpPr>
            <a:spLocks noGrp="1"/>
          </p:cNvSpPr>
          <p:nvPr>
            <p:ph type="title"/>
          </p:nvPr>
        </p:nvSpPr>
        <p:spPr/>
        <p:txBody>
          <a:bodyPr/>
          <a:lstStyle/>
          <a:p>
            <a:r>
              <a:rPr lang="it-IT"/>
              <a:t>Lesson 4: Data Storage &amp; Integration</a:t>
            </a:r>
            <a:endParaRPr lang="en-US" dirty="0"/>
          </a:p>
        </p:txBody>
      </p:sp>
      <p:sp>
        <p:nvSpPr>
          <p:cNvPr id="3" name="Text Placeholder 2">
            <a:extLst>
              <a:ext uri="{FF2B5EF4-FFF2-40B4-BE49-F238E27FC236}">
                <a16:creationId xmlns:a16="http://schemas.microsoft.com/office/drawing/2014/main" id="{2084F4F4-B674-4C3F-93BF-613AFB2AC27D}"/>
              </a:ext>
            </a:extLst>
          </p:cNvPr>
          <p:cNvSpPr>
            <a:spLocks noGrp="1"/>
          </p:cNvSpPr>
          <p:nvPr>
            <p:ph type="body" idx="1"/>
          </p:nvPr>
        </p:nvSpPr>
        <p:spPr/>
        <p:txBody>
          <a:bodyPr/>
          <a:lstStyle/>
          <a:p>
            <a:r>
              <a:rPr lang="en-US" dirty="0"/>
              <a:t>Data Storage &amp; Integration Options
Data Integration</a:t>
            </a:r>
          </a:p>
        </p:txBody>
      </p:sp>
    </p:spTree>
    <p:extLst>
      <p:ext uri="{BB962C8B-B14F-4D97-AF65-F5344CB8AC3E}">
        <p14:creationId xmlns:p14="http://schemas.microsoft.com/office/powerpoint/2010/main" val="413359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7309b3cc-95fb-4b8a-859f-f9dad39f048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399F-69EB-492F-B52C-671FE67D2C48}"/>
              </a:ext>
            </a:extLst>
          </p:cNvPr>
          <p:cNvSpPr>
            <a:spLocks noGrp="1"/>
          </p:cNvSpPr>
          <p:nvPr>
            <p:ph type="title"/>
          </p:nvPr>
        </p:nvSpPr>
        <p:spPr/>
        <p:txBody>
          <a:bodyPr/>
          <a:lstStyle/>
          <a:p>
            <a:r>
              <a:rPr lang="en-US" dirty="0"/>
              <a:t>Data Storage &amp; Integration Options</a:t>
            </a:r>
          </a:p>
        </p:txBody>
      </p:sp>
      <p:grpSp>
        <p:nvGrpSpPr>
          <p:cNvPr id="3" name="Group 2" descr="Integration &amp; Storage">
            <a:extLst>
              <a:ext uri="{FF2B5EF4-FFF2-40B4-BE49-F238E27FC236}">
                <a16:creationId xmlns:a16="http://schemas.microsoft.com/office/drawing/2014/main" id="{B4F47740-6DB4-415A-A22E-A8180B8F6DFE}"/>
              </a:ext>
            </a:extLst>
          </p:cNvPr>
          <p:cNvGrpSpPr/>
          <p:nvPr/>
        </p:nvGrpSpPr>
        <p:grpSpPr>
          <a:xfrm>
            <a:off x="472281" y="2126091"/>
            <a:ext cx="8572343" cy="3428571"/>
            <a:chOff x="472281" y="2126091"/>
            <a:chExt cx="8572343" cy="3428571"/>
          </a:xfrm>
        </p:grpSpPr>
        <p:graphicFrame>
          <p:nvGraphicFramePr>
            <p:cNvPr id="4" name="Diagram 3">
              <a:extLst>
                <a:ext uri="{FF2B5EF4-FFF2-40B4-BE49-F238E27FC236}">
                  <a16:creationId xmlns:a16="http://schemas.microsoft.com/office/drawing/2014/main" id="{6F44D110-B38E-4CFD-9AD6-3CFA8045CE01}"/>
                </a:ext>
              </a:extLst>
            </p:cNvPr>
            <p:cNvGraphicFramePr/>
            <p:nvPr>
              <p:extLst>
                <p:ext uri="{D42A27DB-BD31-4B8C-83A1-F6EECF244321}">
                  <p14:modId xmlns:p14="http://schemas.microsoft.com/office/powerpoint/2010/main" val="4054802498"/>
                </p:ext>
              </p:extLst>
            </p:nvPr>
          </p:nvGraphicFramePr>
          <p:xfrm>
            <a:off x="1615281" y="2485573"/>
            <a:ext cx="5943600" cy="2709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08C6242-3EA5-4B20-91F0-DB96341EB5D0}"/>
                </a:ext>
              </a:extLst>
            </p:cNvPr>
            <p:cNvPicPr>
              <a:picLocks noChangeAspect="1"/>
            </p:cNvPicPr>
            <p:nvPr/>
          </p:nvPicPr>
          <p:blipFill>
            <a:blip r:embed="rId8"/>
            <a:stretch>
              <a:fillRect/>
            </a:stretch>
          </p:blipFill>
          <p:spPr>
            <a:xfrm>
              <a:off x="7787481" y="2126091"/>
              <a:ext cx="1257143" cy="3428571"/>
            </a:xfrm>
            <a:prstGeom prst="rect">
              <a:avLst/>
            </a:prstGeom>
          </p:spPr>
        </p:pic>
        <p:pic>
          <p:nvPicPr>
            <p:cNvPr id="6" name="Picture 5">
              <a:extLst>
                <a:ext uri="{FF2B5EF4-FFF2-40B4-BE49-F238E27FC236}">
                  <a16:creationId xmlns:a16="http://schemas.microsoft.com/office/drawing/2014/main" id="{AFAE8ABD-0D08-4585-9952-FC58A90FF12C}"/>
                </a:ext>
              </a:extLst>
            </p:cNvPr>
            <p:cNvPicPr>
              <a:picLocks noChangeAspect="1"/>
            </p:cNvPicPr>
            <p:nvPr/>
          </p:nvPicPr>
          <p:blipFill>
            <a:blip r:embed="rId9"/>
            <a:stretch>
              <a:fillRect/>
            </a:stretch>
          </p:blipFill>
          <p:spPr>
            <a:xfrm>
              <a:off x="472281" y="2186693"/>
              <a:ext cx="1059272" cy="3307367"/>
            </a:xfrm>
            <a:prstGeom prst="rect">
              <a:avLst/>
            </a:prstGeom>
          </p:spPr>
        </p:pic>
      </p:grpSp>
    </p:spTree>
    <p:extLst>
      <p:ext uri="{BB962C8B-B14F-4D97-AF65-F5344CB8AC3E}">
        <p14:creationId xmlns:p14="http://schemas.microsoft.com/office/powerpoint/2010/main" val="293836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36099795-5054-4efc-8976-6bb255d890a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9CD0-CB92-452A-BDC8-A8D774104F03}"/>
              </a:ext>
            </a:extLst>
          </p:cNvPr>
          <p:cNvSpPr>
            <a:spLocks noGrp="1"/>
          </p:cNvSpPr>
          <p:nvPr>
            <p:ph type="title"/>
          </p:nvPr>
        </p:nvSpPr>
        <p:spPr/>
        <p:txBody>
          <a:bodyPr/>
          <a:lstStyle/>
          <a:p>
            <a:r>
              <a:rPr lang="en-US" dirty="0"/>
              <a:t>SQL Data Warehouse</a:t>
            </a:r>
          </a:p>
        </p:txBody>
      </p:sp>
      <p:sp>
        <p:nvSpPr>
          <p:cNvPr id="4" name="Content Placeholder 2">
            <a:extLst>
              <a:ext uri="{FF2B5EF4-FFF2-40B4-BE49-F238E27FC236}">
                <a16:creationId xmlns:a16="http://schemas.microsoft.com/office/drawing/2014/main" id="{BD3CF0D5-39CA-43CC-929C-0E41C2183D2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Model data from various sources:</a:t>
            </a:r>
          </a:p>
          <a:p>
            <a:pPr lvl="1"/>
            <a:r>
              <a:rPr lang="en-US" b="0" kern="0" dirty="0">
                <a:solidFill>
                  <a:srgbClr val="000000"/>
                </a:solidFill>
              </a:rPr>
              <a:t>Data can be ingested from sources including:</a:t>
            </a:r>
          </a:p>
          <a:p>
            <a:pPr lvl="2"/>
            <a:r>
              <a:rPr lang="en-US" b="0" kern="0" dirty="0">
                <a:solidFill>
                  <a:srgbClr val="000000"/>
                </a:solidFill>
              </a:rPr>
              <a:t>IoT</a:t>
            </a:r>
          </a:p>
          <a:p>
            <a:pPr lvl="2"/>
            <a:r>
              <a:rPr lang="en-US" b="0" kern="0" dirty="0">
                <a:solidFill>
                  <a:srgbClr val="000000"/>
                </a:solidFill>
              </a:rPr>
              <a:t>Devices</a:t>
            </a:r>
          </a:p>
          <a:p>
            <a:pPr lvl="2"/>
            <a:r>
              <a:rPr lang="en-US" b="0" kern="0" dirty="0">
                <a:solidFill>
                  <a:srgbClr val="000000"/>
                </a:solidFill>
              </a:rPr>
              <a:t>CRM</a:t>
            </a:r>
          </a:p>
          <a:p>
            <a:pPr lvl="2"/>
            <a:r>
              <a:rPr lang="en-US" b="0" kern="0" dirty="0">
                <a:solidFill>
                  <a:srgbClr val="000000"/>
                </a:solidFill>
              </a:rPr>
              <a:t>Graph Database</a:t>
            </a:r>
          </a:p>
          <a:p>
            <a:pPr lvl="2"/>
            <a:r>
              <a:rPr lang="en-US" b="0" kern="0" dirty="0">
                <a:solidFill>
                  <a:srgbClr val="000000"/>
                </a:solidFill>
              </a:rPr>
              <a:t>APIs</a:t>
            </a:r>
          </a:p>
          <a:p>
            <a:pPr lvl="2"/>
            <a:r>
              <a:rPr lang="en-US" b="0" kern="0" dirty="0">
                <a:solidFill>
                  <a:srgbClr val="000000"/>
                </a:solidFill>
              </a:rPr>
              <a:t>Other Databases</a:t>
            </a:r>
          </a:p>
          <a:p>
            <a:pPr lvl="0"/>
            <a:endParaRPr lang="en-US" b="0" kern="0" dirty="0">
              <a:solidFill>
                <a:srgbClr val="000000"/>
              </a:solidFill>
            </a:endParaRPr>
          </a:p>
        </p:txBody>
      </p:sp>
    </p:spTree>
    <p:extLst>
      <p:ext uri="{BB962C8B-B14F-4D97-AF65-F5344CB8AC3E}">
        <p14:creationId xmlns:p14="http://schemas.microsoft.com/office/powerpoint/2010/main" val="3214339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eac9ae58-19a2-4100-bb86-4f9c1d4f931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567-A84B-48DF-9D93-5563B9BBDC63}"/>
              </a:ext>
            </a:extLst>
          </p:cNvPr>
          <p:cNvSpPr>
            <a:spLocks noGrp="1"/>
          </p:cNvSpPr>
          <p:nvPr>
            <p:ph type="title"/>
          </p:nvPr>
        </p:nvSpPr>
        <p:spPr/>
        <p:txBody>
          <a:bodyPr/>
          <a:lstStyle/>
          <a:p>
            <a:r>
              <a:rPr lang="en-US" dirty="0"/>
              <a:t>SQL Data Warehouse</a:t>
            </a:r>
          </a:p>
        </p:txBody>
      </p:sp>
      <p:sp>
        <p:nvSpPr>
          <p:cNvPr id="4" name="Content Placeholder 2">
            <a:extLst>
              <a:ext uri="{FF2B5EF4-FFF2-40B4-BE49-F238E27FC236}">
                <a16:creationId xmlns:a16="http://schemas.microsoft.com/office/drawing/2014/main" id="{F2F5B2F2-70FC-4EF7-94CA-03C52258C1F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Query and serve data to your workloads and applications:</a:t>
            </a:r>
          </a:p>
          <a:p>
            <a:pPr lvl="1"/>
            <a:r>
              <a:rPr lang="en-US" b="0" kern="0" dirty="0">
                <a:solidFill>
                  <a:srgbClr val="000000"/>
                </a:solidFill>
              </a:rPr>
              <a:t>You can query data from Data Warehouse using PolyBase</a:t>
            </a:r>
          </a:p>
          <a:p>
            <a:pPr lvl="1"/>
            <a:r>
              <a:rPr lang="en-US" b="0" kern="0" dirty="0">
                <a:solidFill>
                  <a:srgbClr val="000000"/>
                </a:solidFill>
              </a:rPr>
              <a:t>PolyBase uses T-SQL language</a:t>
            </a:r>
          </a:p>
          <a:p>
            <a:pPr lvl="0"/>
            <a:r>
              <a:rPr lang="en-US" b="0" kern="0" dirty="0">
                <a:solidFill>
                  <a:srgbClr val="000000"/>
                </a:solidFill>
              </a:rPr>
              <a:t>Data stored on well-known platform:</a:t>
            </a:r>
          </a:p>
          <a:p>
            <a:pPr lvl="1"/>
            <a:r>
              <a:rPr lang="en-US" b="0" kern="0" dirty="0">
                <a:solidFill>
                  <a:srgbClr val="000000"/>
                </a:solidFill>
              </a:rPr>
              <a:t>Data is stored, partitioned and managed using compute infrastructure nodes backed by Azure Storage</a:t>
            </a:r>
          </a:p>
          <a:p>
            <a:pPr lvl="0"/>
            <a:endParaRPr lang="en-US" b="0" kern="0" dirty="0">
              <a:solidFill>
                <a:srgbClr val="000000"/>
              </a:solidFill>
            </a:endParaRPr>
          </a:p>
        </p:txBody>
      </p:sp>
    </p:spTree>
    <p:extLst>
      <p:ext uri="{BB962C8B-B14F-4D97-AF65-F5344CB8AC3E}">
        <p14:creationId xmlns:p14="http://schemas.microsoft.com/office/powerpoint/2010/main" val="1873819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e1aa6ab3-235c-4a1c-910b-e3bb09c677f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DA20-FE7C-4B18-9B97-495743DBD010}"/>
              </a:ext>
            </a:extLst>
          </p:cNvPr>
          <p:cNvSpPr>
            <a:spLocks noGrp="1"/>
          </p:cNvSpPr>
          <p:nvPr>
            <p:ph type="title"/>
          </p:nvPr>
        </p:nvSpPr>
        <p:spPr/>
        <p:txBody>
          <a:bodyPr/>
          <a:lstStyle/>
          <a:p>
            <a:r>
              <a:rPr lang="en-US" dirty="0"/>
              <a:t>SQL Data Warehouse</a:t>
            </a:r>
          </a:p>
        </p:txBody>
      </p:sp>
      <p:grpSp>
        <p:nvGrpSpPr>
          <p:cNvPr id="3" name="Group 2" descr="Data Warehouse logical model">
            <a:extLst>
              <a:ext uri="{FF2B5EF4-FFF2-40B4-BE49-F238E27FC236}">
                <a16:creationId xmlns:a16="http://schemas.microsoft.com/office/drawing/2014/main" id="{9B2CDD51-90D6-472E-8866-1E9BEFA3C563}"/>
              </a:ext>
            </a:extLst>
          </p:cNvPr>
          <p:cNvGrpSpPr/>
          <p:nvPr/>
        </p:nvGrpSpPr>
        <p:grpSpPr>
          <a:xfrm>
            <a:off x="812799" y="2268537"/>
            <a:ext cx="7589045" cy="3133725"/>
            <a:chOff x="812799" y="2268537"/>
            <a:chExt cx="7589045" cy="3133725"/>
          </a:xfrm>
        </p:grpSpPr>
        <p:sp>
          <p:nvSpPr>
            <p:cNvPr id="4" name="TextBox 3">
              <a:extLst>
                <a:ext uri="{FF2B5EF4-FFF2-40B4-BE49-F238E27FC236}">
                  <a16:creationId xmlns:a16="http://schemas.microsoft.com/office/drawing/2014/main" id="{D313BAD7-7E16-4FD7-A1A1-CD351EDB6E07}"/>
                </a:ext>
              </a:extLst>
            </p:cNvPr>
            <p:cNvSpPr txBox="1"/>
            <p:nvPr/>
          </p:nvSpPr>
          <p:spPr>
            <a:xfrm>
              <a:off x="2072342" y="3835399"/>
              <a:ext cx="1764778"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Relational Tables</a:t>
              </a:r>
              <a:br>
                <a:rPr lang="en-US" sz="1400" b="0" dirty="0">
                  <a:gradFill>
                    <a:gsLst>
                      <a:gs pos="2917">
                        <a:srgbClr val="353535"/>
                      </a:gs>
                      <a:gs pos="30000">
                        <a:srgbClr val="353535"/>
                      </a:gs>
                    </a:gsLst>
                    <a:lin ang="5400000" scaled="0"/>
                  </a:gradFill>
                  <a:latin typeface="Segoe UI Semilight"/>
                </a:rPr>
              </a:br>
              <a:r>
                <a:rPr lang="en-US" sz="1400" b="0" dirty="0">
                  <a:gradFill>
                    <a:gsLst>
                      <a:gs pos="2917">
                        <a:srgbClr val="353535"/>
                      </a:gs>
                      <a:gs pos="30000">
                        <a:srgbClr val="353535"/>
                      </a:gs>
                    </a:gsLst>
                    <a:lin ang="5400000" scaled="0"/>
                  </a:gradFill>
                  <a:latin typeface="Segoe UI Semilight"/>
                </a:rPr>
                <a:t>Columnar Storage</a:t>
              </a:r>
            </a:p>
          </p:txBody>
        </p:sp>
        <p:sp>
          <p:nvSpPr>
            <p:cNvPr id="5" name="TextBox 4">
              <a:extLst>
                <a:ext uri="{FF2B5EF4-FFF2-40B4-BE49-F238E27FC236}">
                  <a16:creationId xmlns:a16="http://schemas.microsoft.com/office/drawing/2014/main" id="{5C29C4E7-917A-473A-AD7C-89B5A2965A9E}"/>
                </a:ext>
              </a:extLst>
            </p:cNvPr>
            <p:cNvSpPr txBox="1"/>
            <p:nvPr/>
          </p:nvSpPr>
          <p:spPr>
            <a:xfrm>
              <a:off x="5537200" y="3835399"/>
              <a:ext cx="1564481" cy="683264"/>
            </a:xfrm>
            <a:prstGeom prst="rect">
              <a:avLst/>
            </a:prstGeom>
            <a:noFill/>
          </p:spPr>
          <p:txBody>
            <a:bodyPr wrap="square" lIns="182880" tIns="146304" rIns="182880" bIns="146304" rtlCol="0">
              <a:spAutoFit/>
            </a:bodyPr>
            <a:lstStyle/>
            <a:p>
              <a:pPr lvl="0" algn="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PolyBase</a:t>
              </a:r>
              <a:br>
                <a:rPr lang="en-US" sz="1400" b="0" dirty="0">
                  <a:gradFill>
                    <a:gsLst>
                      <a:gs pos="2917">
                        <a:srgbClr val="353535"/>
                      </a:gs>
                      <a:gs pos="30000">
                        <a:srgbClr val="353535"/>
                      </a:gs>
                    </a:gsLst>
                    <a:lin ang="5400000" scaled="0"/>
                  </a:gradFill>
                  <a:latin typeface="Segoe UI Semilight"/>
                </a:rPr>
              </a:br>
              <a:r>
                <a:rPr lang="en-US" sz="1400" b="0" dirty="0">
                  <a:gradFill>
                    <a:gsLst>
                      <a:gs pos="2917">
                        <a:srgbClr val="353535"/>
                      </a:gs>
                      <a:gs pos="30000">
                        <a:srgbClr val="353535"/>
                      </a:gs>
                    </a:gsLst>
                    <a:lin ang="5400000" scaled="0"/>
                  </a:gradFill>
                  <a:latin typeface="Segoe UI Semilight"/>
                </a:rPr>
                <a:t>T-SQL</a:t>
              </a:r>
            </a:p>
          </p:txBody>
        </p:sp>
        <p:cxnSp>
          <p:nvCxnSpPr>
            <p:cNvPr id="6" name="Straight Arrow Connector 5">
              <a:extLst>
                <a:ext uri="{FF2B5EF4-FFF2-40B4-BE49-F238E27FC236}">
                  <a16:creationId xmlns:a16="http://schemas.microsoft.com/office/drawing/2014/main" id="{836F2A7D-7E85-4F0D-BC9B-028B417F36D7}"/>
                </a:ext>
              </a:extLst>
            </p:cNvPr>
            <p:cNvCxnSpPr>
              <a:cxnSpLocks/>
            </p:cNvCxnSpPr>
            <p:nvPr/>
          </p:nvCxnSpPr>
          <p:spPr>
            <a:xfrm>
              <a:off x="2315302" y="3835400"/>
              <a:ext cx="1295400" cy="0"/>
            </a:xfrm>
            <a:prstGeom prst="straightConnector1">
              <a:avLst/>
            </a:prstGeom>
            <a:noFill/>
            <a:ln w="9525" cap="flat" cmpd="sng" algn="ctr">
              <a:solidFill>
                <a:srgbClr val="353535"/>
              </a:solidFill>
              <a:prstDash val="solid"/>
              <a:headEnd type="none"/>
              <a:tailEnd type="triangle"/>
            </a:ln>
            <a:effectLst/>
          </p:spPr>
        </p:cxnSp>
        <p:cxnSp>
          <p:nvCxnSpPr>
            <p:cNvPr id="7" name="Straight Arrow Connector 6">
              <a:extLst>
                <a:ext uri="{FF2B5EF4-FFF2-40B4-BE49-F238E27FC236}">
                  <a16:creationId xmlns:a16="http://schemas.microsoft.com/office/drawing/2014/main" id="{0919B270-DE6C-44D9-80F1-46ECF7A19EE4}"/>
                </a:ext>
              </a:extLst>
            </p:cNvPr>
            <p:cNvCxnSpPr>
              <a:cxnSpLocks/>
            </p:cNvCxnSpPr>
            <p:nvPr/>
          </p:nvCxnSpPr>
          <p:spPr>
            <a:xfrm>
              <a:off x="5756340" y="3835400"/>
              <a:ext cx="1143000" cy="0"/>
            </a:xfrm>
            <a:prstGeom prst="straightConnector1">
              <a:avLst/>
            </a:prstGeom>
            <a:noFill/>
            <a:ln w="9525" cap="flat" cmpd="sng" algn="ctr">
              <a:solidFill>
                <a:srgbClr val="353535"/>
              </a:solidFill>
              <a:prstDash val="solid"/>
              <a:headEnd type="none"/>
              <a:tailEnd type="triangle"/>
            </a:ln>
            <a:effectLst/>
          </p:spPr>
        </p:cxnSp>
        <p:sp>
          <p:nvSpPr>
            <p:cNvPr id="8" name="Rectangle 7">
              <a:extLst>
                <a:ext uri="{FF2B5EF4-FFF2-40B4-BE49-F238E27FC236}">
                  <a16:creationId xmlns:a16="http://schemas.microsoft.com/office/drawing/2014/main" id="{FAE120D2-8168-414E-A8C8-DB62F95476C9}"/>
                </a:ext>
              </a:extLst>
            </p:cNvPr>
            <p:cNvSpPr/>
            <p:nvPr/>
          </p:nvSpPr>
          <p:spPr bwMode="auto">
            <a:xfrm>
              <a:off x="812799" y="3340100"/>
              <a:ext cx="1300163" cy="9906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Store</a:t>
              </a:r>
            </a:p>
          </p:txBody>
        </p:sp>
        <p:sp>
          <p:nvSpPr>
            <p:cNvPr id="9" name="Rectangle 8">
              <a:extLst>
                <a:ext uri="{FF2B5EF4-FFF2-40B4-BE49-F238E27FC236}">
                  <a16:creationId xmlns:a16="http://schemas.microsoft.com/office/drawing/2014/main" id="{7086F2F5-F20A-44D9-AC6D-37AD5F7A4B15}"/>
                </a:ext>
              </a:extLst>
            </p:cNvPr>
            <p:cNvSpPr/>
            <p:nvPr/>
          </p:nvSpPr>
          <p:spPr bwMode="auto">
            <a:xfrm>
              <a:off x="7101681" y="3340100"/>
              <a:ext cx="1300163" cy="9906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Query</a:t>
              </a:r>
            </a:p>
          </p:txBody>
        </p:sp>
        <p:pic>
          <p:nvPicPr>
            <p:cNvPr id="10" name="Picture 9">
              <a:extLst>
                <a:ext uri="{FF2B5EF4-FFF2-40B4-BE49-F238E27FC236}">
                  <a16:creationId xmlns:a16="http://schemas.microsoft.com/office/drawing/2014/main" id="{21EC3506-D414-4787-92F0-2A66899E0125}"/>
                </a:ext>
              </a:extLst>
            </p:cNvPr>
            <p:cNvPicPr>
              <a:picLocks noChangeAspect="1"/>
            </p:cNvPicPr>
            <p:nvPr/>
          </p:nvPicPr>
          <p:blipFill>
            <a:blip r:embed="rId3"/>
            <a:stretch>
              <a:fillRect/>
            </a:stretch>
          </p:blipFill>
          <p:spPr>
            <a:xfrm>
              <a:off x="3813042" y="2268537"/>
              <a:ext cx="1740958" cy="3133725"/>
            </a:xfrm>
            <a:prstGeom prst="rect">
              <a:avLst/>
            </a:prstGeom>
          </p:spPr>
        </p:pic>
      </p:grpSp>
    </p:spTree>
    <p:extLst>
      <p:ext uri="{BB962C8B-B14F-4D97-AF65-F5344CB8AC3E}">
        <p14:creationId xmlns:p14="http://schemas.microsoft.com/office/powerpoint/2010/main" val="38401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DB19-52D4-498C-854D-50F2DC0F6F0B}"/>
              </a:ext>
            </a:extLst>
          </p:cNvPr>
          <p:cNvSpPr>
            <a:spLocks noGrp="1"/>
          </p:cNvSpPr>
          <p:nvPr>
            <p:ph type="title"/>
          </p:nvPr>
        </p:nvSpPr>
        <p:spPr/>
        <p:txBody>
          <a:bodyPr/>
          <a:lstStyle/>
          <a:p>
            <a:r>
              <a:rPr lang="en-US" dirty="0"/>
              <a:t>Lesson 1: Relational Databases</a:t>
            </a:r>
          </a:p>
        </p:txBody>
      </p:sp>
      <p:sp>
        <p:nvSpPr>
          <p:cNvPr id="3" name="Text Placeholder 2">
            <a:extLst>
              <a:ext uri="{FF2B5EF4-FFF2-40B4-BE49-F238E27FC236}">
                <a16:creationId xmlns:a16="http://schemas.microsoft.com/office/drawing/2014/main" id="{2E462032-8773-4763-8779-9090A63C501F}"/>
              </a:ext>
            </a:extLst>
          </p:cNvPr>
          <p:cNvSpPr>
            <a:spLocks noGrp="1"/>
          </p:cNvSpPr>
          <p:nvPr>
            <p:ph type="body" idx="1"/>
          </p:nvPr>
        </p:nvSpPr>
        <p:spPr/>
        <p:txBody>
          <a:bodyPr/>
          <a:lstStyle/>
          <a:p>
            <a:r>
              <a:rPr lang="en-US" dirty="0"/>
              <a:t>Azure SQL Database
Third-Party Databases in Azure</a:t>
            </a:r>
          </a:p>
        </p:txBody>
      </p:sp>
    </p:spTree>
    <p:extLst>
      <p:ext uri="{BB962C8B-B14F-4D97-AF65-F5344CB8AC3E}">
        <p14:creationId xmlns:p14="http://schemas.microsoft.com/office/powerpoint/2010/main" val="1015662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7859bf44-242f-4438-8c4a-e7fba2cc9d1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2C9E-5DDE-4EB1-8682-E2B92F05FD6E}"/>
              </a:ext>
            </a:extLst>
          </p:cNvPr>
          <p:cNvSpPr>
            <a:spLocks noGrp="1"/>
          </p:cNvSpPr>
          <p:nvPr>
            <p:ph type="title"/>
          </p:nvPr>
        </p:nvSpPr>
        <p:spPr/>
        <p:txBody>
          <a:bodyPr/>
          <a:lstStyle/>
          <a:p>
            <a:r>
              <a:rPr lang="en-US" dirty="0"/>
              <a:t>SQL Data Warehouse</a:t>
            </a:r>
          </a:p>
        </p:txBody>
      </p:sp>
      <p:grpSp>
        <p:nvGrpSpPr>
          <p:cNvPr id="3" name="Group 2" descr="SQL Data Warehouse in-action">
            <a:extLst>
              <a:ext uri="{FF2B5EF4-FFF2-40B4-BE49-F238E27FC236}">
                <a16:creationId xmlns:a16="http://schemas.microsoft.com/office/drawing/2014/main" id="{B4D1FBEC-6AAD-4493-AC24-357AAD4094AE}"/>
              </a:ext>
            </a:extLst>
          </p:cNvPr>
          <p:cNvGrpSpPr/>
          <p:nvPr/>
        </p:nvGrpSpPr>
        <p:grpSpPr>
          <a:xfrm>
            <a:off x="1153847" y="1592262"/>
            <a:ext cx="7018868" cy="5181600"/>
            <a:chOff x="1153847" y="1592262"/>
            <a:chExt cx="7018868" cy="5181600"/>
          </a:xfrm>
        </p:grpSpPr>
        <p:sp>
          <p:nvSpPr>
            <p:cNvPr id="4" name="Rectangle 3">
              <a:extLst>
                <a:ext uri="{FF2B5EF4-FFF2-40B4-BE49-F238E27FC236}">
                  <a16:creationId xmlns:a16="http://schemas.microsoft.com/office/drawing/2014/main" id="{08D7084F-A9CE-43E1-8750-FCE208213FBE}"/>
                </a:ext>
              </a:extLst>
            </p:cNvPr>
            <p:cNvSpPr/>
            <p:nvPr/>
          </p:nvSpPr>
          <p:spPr bwMode="auto">
            <a:xfrm>
              <a:off x="1371734" y="5707062"/>
              <a:ext cx="6583095" cy="92678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Azure Storage</a:t>
              </a:r>
            </a:p>
          </p:txBody>
        </p:sp>
        <p:pic>
          <p:nvPicPr>
            <p:cNvPr id="5" name="Graphic 4">
              <a:extLst>
                <a:ext uri="{FF2B5EF4-FFF2-40B4-BE49-F238E27FC236}">
                  <a16:creationId xmlns:a16="http://schemas.microsoft.com/office/drawing/2014/main" id="{BE257209-9901-4BA9-9FFC-CEFDAA4AAAD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832" t="20457" r="28754" b="15490"/>
            <a:stretch/>
          </p:blipFill>
          <p:spPr>
            <a:xfrm>
              <a:off x="4376365" y="1881688"/>
              <a:ext cx="573833" cy="685800"/>
            </a:xfrm>
            <a:prstGeom prst="rect">
              <a:avLst/>
            </a:prstGeom>
          </p:spPr>
        </p:pic>
        <p:pic>
          <p:nvPicPr>
            <p:cNvPr id="6" name="Graphic 5">
              <a:extLst>
                <a:ext uri="{FF2B5EF4-FFF2-40B4-BE49-F238E27FC236}">
                  <a16:creationId xmlns:a16="http://schemas.microsoft.com/office/drawing/2014/main" id="{32986653-6CCE-4DDF-8F1D-FC0AC127C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144" y="2744787"/>
              <a:ext cx="676275" cy="676275"/>
            </a:xfrm>
            <a:prstGeom prst="rect">
              <a:avLst/>
            </a:prstGeom>
          </p:spPr>
        </p:pic>
        <p:pic>
          <p:nvPicPr>
            <p:cNvPr id="7" name="Graphic 6">
              <a:extLst>
                <a:ext uri="{FF2B5EF4-FFF2-40B4-BE49-F238E27FC236}">
                  <a16:creationId xmlns:a16="http://schemas.microsoft.com/office/drawing/2014/main" id="{534AF6A1-4AEF-471F-BD21-0F6EF0F1D5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8334" y="1592262"/>
              <a:ext cx="471638" cy="457200"/>
            </a:xfrm>
            <a:prstGeom prst="rect">
              <a:avLst/>
            </a:prstGeom>
          </p:spPr>
        </p:pic>
        <p:grpSp>
          <p:nvGrpSpPr>
            <p:cNvPr id="8" name="Group 7">
              <a:extLst>
                <a:ext uri="{FF2B5EF4-FFF2-40B4-BE49-F238E27FC236}">
                  <a16:creationId xmlns:a16="http://schemas.microsoft.com/office/drawing/2014/main" id="{556D015B-C2DF-484B-9CFD-A77C31AC97D7}"/>
                </a:ext>
              </a:extLst>
            </p:cNvPr>
            <p:cNvGrpSpPr/>
            <p:nvPr/>
          </p:nvGrpSpPr>
          <p:grpSpPr>
            <a:xfrm>
              <a:off x="3084000" y="4096592"/>
              <a:ext cx="1228410" cy="1458070"/>
              <a:chOff x="3105708" y="3736211"/>
              <a:chExt cx="1228410" cy="1458070"/>
            </a:xfrm>
          </p:grpSpPr>
          <p:pic>
            <p:nvPicPr>
              <p:cNvPr id="9" name="Graphic 8">
                <a:extLst>
                  <a:ext uri="{FF2B5EF4-FFF2-40B4-BE49-F238E27FC236}">
                    <a16:creationId xmlns:a16="http://schemas.microsoft.com/office/drawing/2014/main" id="{0BA0D750-731D-4DF1-B6AA-98B0F6CE3F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10" name="Graphic 9">
                <a:extLst>
                  <a:ext uri="{FF2B5EF4-FFF2-40B4-BE49-F238E27FC236}">
                    <a16:creationId xmlns:a16="http://schemas.microsoft.com/office/drawing/2014/main" id="{2C77265F-D543-4295-B7C7-6402800D2210}"/>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11" name="Rectangle 10">
                <a:extLst>
                  <a:ext uri="{FF2B5EF4-FFF2-40B4-BE49-F238E27FC236}">
                    <a16:creationId xmlns:a16="http://schemas.microsoft.com/office/drawing/2014/main" id="{43018CDA-EEDA-4652-A302-51EAAEF570F1}"/>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12" name="TextBox 11">
                <a:extLst>
                  <a:ext uri="{FF2B5EF4-FFF2-40B4-BE49-F238E27FC236}">
                    <a16:creationId xmlns:a16="http://schemas.microsoft.com/office/drawing/2014/main" id="{A6D6244B-B856-4369-8E9A-52CBE7A43681}"/>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13" name="Group 12">
              <a:extLst>
                <a:ext uri="{FF2B5EF4-FFF2-40B4-BE49-F238E27FC236}">
                  <a16:creationId xmlns:a16="http://schemas.microsoft.com/office/drawing/2014/main" id="{32DF81B3-5003-4213-A37C-9DDBBFB6215B}"/>
                </a:ext>
              </a:extLst>
            </p:cNvPr>
            <p:cNvGrpSpPr/>
            <p:nvPr/>
          </p:nvGrpSpPr>
          <p:grpSpPr>
            <a:xfrm>
              <a:off x="1153847" y="4096592"/>
              <a:ext cx="1228410" cy="1458070"/>
              <a:chOff x="3105708" y="3736211"/>
              <a:chExt cx="1228410" cy="1458070"/>
            </a:xfrm>
          </p:grpSpPr>
          <p:pic>
            <p:nvPicPr>
              <p:cNvPr id="14" name="Graphic 13">
                <a:extLst>
                  <a:ext uri="{FF2B5EF4-FFF2-40B4-BE49-F238E27FC236}">
                    <a16:creationId xmlns:a16="http://schemas.microsoft.com/office/drawing/2014/main" id="{55446E66-B51F-4B64-8504-956E8243C2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15" name="Graphic 14">
                <a:extLst>
                  <a:ext uri="{FF2B5EF4-FFF2-40B4-BE49-F238E27FC236}">
                    <a16:creationId xmlns:a16="http://schemas.microsoft.com/office/drawing/2014/main" id="{0D3DBA5B-E3EC-4371-A2CE-4C6A825806D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16" name="Rectangle 15">
                <a:extLst>
                  <a:ext uri="{FF2B5EF4-FFF2-40B4-BE49-F238E27FC236}">
                    <a16:creationId xmlns:a16="http://schemas.microsoft.com/office/drawing/2014/main" id="{C1BDC838-55F6-453D-B095-165F2F6EA4E4}"/>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17" name="TextBox 16">
                <a:extLst>
                  <a:ext uri="{FF2B5EF4-FFF2-40B4-BE49-F238E27FC236}">
                    <a16:creationId xmlns:a16="http://schemas.microsoft.com/office/drawing/2014/main" id="{27BF8FF1-59D3-418D-9027-12328D8D3AEC}"/>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18" name="Group 17">
              <a:extLst>
                <a:ext uri="{FF2B5EF4-FFF2-40B4-BE49-F238E27FC236}">
                  <a16:creationId xmlns:a16="http://schemas.microsoft.com/office/drawing/2014/main" id="{3B30A82A-58B6-466D-AB37-0591A85D2A8C}"/>
                </a:ext>
              </a:extLst>
            </p:cNvPr>
            <p:cNvGrpSpPr/>
            <p:nvPr/>
          </p:nvGrpSpPr>
          <p:grpSpPr>
            <a:xfrm>
              <a:off x="5014153" y="4096592"/>
              <a:ext cx="1228410" cy="1458070"/>
              <a:chOff x="3105708" y="3736211"/>
              <a:chExt cx="1228410" cy="1458070"/>
            </a:xfrm>
          </p:grpSpPr>
          <p:pic>
            <p:nvPicPr>
              <p:cNvPr id="19" name="Graphic 18">
                <a:extLst>
                  <a:ext uri="{FF2B5EF4-FFF2-40B4-BE49-F238E27FC236}">
                    <a16:creationId xmlns:a16="http://schemas.microsoft.com/office/drawing/2014/main" id="{1CEA9F2F-057F-4B1C-9EDE-A6B98A81C4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20" name="Graphic 19">
                <a:extLst>
                  <a:ext uri="{FF2B5EF4-FFF2-40B4-BE49-F238E27FC236}">
                    <a16:creationId xmlns:a16="http://schemas.microsoft.com/office/drawing/2014/main" id="{08A711F1-8466-40BF-9979-2D4A0B9537C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21" name="Rectangle 20">
                <a:extLst>
                  <a:ext uri="{FF2B5EF4-FFF2-40B4-BE49-F238E27FC236}">
                    <a16:creationId xmlns:a16="http://schemas.microsoft.com/office/drawing/2014/main" id="{34FBA125-A973-4FDD-8420-2274903D5510}"/>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22" name="TextBox 21">
                <a:extLst>
                  <a:ext uri="{FF2B5EF4-FFF2-40B4-BE49-F238E27FC236}">
                    <a16:creationId xmlns:a16="http://schemas.microsoft.com/office/drawing/2014/main" id="{AD0AFC87-E1D3-46C7-BEA3-2D5D9055D240}"/>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23" name="Group 22">
              <a:extLst>
                <a:ext uri="{FF2B5EF4-FFF2-40B4-BE49-F238E27FC236}">
                  <a16:creationId xmlns:a16="http://schemas.microsoft.com/office/drawing/2014/main" id="{B30F62E6-315A-4BF2-B744-EB036EE8D1EE}"/>
                </a:ext>
              </a:extLst>
            </p:cNvPr>
            <p:cNvGrpSpPr/>
            <p:nvPr/>
          </p:nvGrpSpPr>
          <p:grpSpPr>
            <a:xfrm>
              <a:off x="6944305" y="4096592"/>
              <a:ext cx="1228410" cy="1458070"/>
              <a:chOff x="3105708" y="3736211"/>
              <a:chExt cx="1228410" cy="1458070"/>
            </a:xfrm>
          </p:grpSpPr>
          <p:pic>
            <p:nvPicPr>
              <p:cNvPr id="24" name="Graphic 23">
                <a:extLst>
                  <a:ext uri="{FF2B5EF4-FFF2-40B4-BE49-F238E27FC236}">
                    <a16:creationId xmlns:a16="http://schemas.microsoft.com/office/drawing/2014/main" id="{0DB022A7-A8B9-43BF-AC7C-347913A1F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25" name="Graphic 24">
                <a:extLst>
                  <a:ext uri="{FF2B5EF4-FFF2-40B4-BE49-F238E27FC236}">
                    <a16:creationId xmlns:a16="http://schemas.microsoft.com/office/drawing/2014/main" id="{78FE1EAB-8961-4E14-89BD-15DFA810452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26" name="Rectangle 25">
                <a:extLst>
                  <a:ext uri="{FF2B5EF4-FFF2-40B4-BE49-F238E27FC236}">
                    <a16:creationId xmlns:a16="http://schemas.microsoft.com/office/drawing/2014/main" id="{3A4BDAAC-5A59-4088-8F0C-072D9E9EBD4D}"/>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27" name="TextBox 26">
                <a:extLst>
                  <a:ext uri="{FF2B5EF4-FFF2-40B4-BE49-F238E27FC236}">
                    <a16:creationId xmlns:a16="http://schemas.microsoft.com/office/drawing/2014/main" id="{BD0060D8-7702-48E0-99C4-3BFCAF72E41E}"/>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sp>
          <p:nvSpPr>
            <p:cNvPr id="28" name="TextBox 27">
              <a:extLst>
                <a:ext uri="{FF2B5EF4-FFF2-40B4-BE49-F238E27FC236}">
                  <a16:creationId xmlns:a16="http://schemas.microsoft.com/office/drawing/2014/main" id="{4C9CF258-7E30-4E8A-ABF2-E79383588113}"/>
                </a:ext>
              </a:extLst>
            </p:cNvPr>
            <p:cNvSpPr txBox="1"/>
            <p:nvPr/>
          </p:nvSpPr>
          <p:spPr>
            <a:xfrm>
              <a:off x="4253392" y="2424908"/>
              <a:ext cx="819776"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Semilight"/>
                </a:rPr>
                <a:t>Control</a:t>
              </a:r>
              <a:br>
                <a:rPr lang="en-US" sz="1100" b="0" dirty="0">
                  <a:gradFill>
                    <a:gsLst>
                      <a:gs pos="2917">
                        <a:srgbClr val="353535"/>
                      </a:gs>
                      <a:gs pos="30000">
                        <a:srgbClr val="353535"/>
                      </a:gs>
                    </a:gsLst>
                    <a:lin ang="5400000" scaled="0"/>
                  </a:gradFill>
                  <a:latin typeface="Segoe UI Semilight"/>
                </a:rPr>
              </a:br>
              <a:r>
                <a:rPr lang="en-US" sz="1100" b="0" dirty="0">
                  <a:gradFill>
                    <a:gsLst>
                      <a:gs pos="2917">
                        <a:srgbClr val="353535"/>
                      </a:gs>
                      <a:gs pos="30000">
                        <a:srgbClr val="353535"/>
                      </a:gs>
                    </a:gsLst>
                    <a:lin ang="5400000" scaled="0"/>
                  </a:gradFill>
                  <a:latin typeface="Segoe UI Semilight"/>
                </a:rPr>
                <a:t>Node</a:t>
              </a:r>
            </a:p>
          </p:txBody>
        </p:sp>
        <p:grpSp>
          <p:nvGrpSpPr>
            <p:cNvPr id="29" name="Group 28">
              <a:extLst>
                <a:ext uri="{FF2B5EF4-FFF2-40B4-BE49-F238E27FC236}">
                  <a16:creationId xmlns:a16="http://schemas.microsoft.com/office/drawing/2014/main" id="{98CCA1EE-9D4E-47DB-94E9-C43FD193E1E5}"/>
                </a:ext>
              </a:extLst>
            </p:cNvPr>
            <p:cNvGrpSpPr/>
            <p:nvPr/>
          </p:nvGrpSpPr>
          <p:grpSpPr>
            <a:xfrm>
              <a:off x="2758281" y="5649912"/>
              <a:ext cx="2933125" cy="1123950"/>
              <a:chOff x="2682081" y="5630862"/>
              <a:chExt cx="2933125" cy="1123950"/>
            </a:xfrm>
          </p:grpSpPr>
          <p:pic>
            <p:nvPicPr>
              <p:cNvPr id="30" name="Graphic 29">
                <a:extLst>
                  <a:ext uri="{FF2B5EF4-FFF2-40B4-BE49-F238E27FC236}">
                    <a16:creationId xmlns:a16="http://schemas.microsoft.com/office/drawing/2014/main" id="{9CE24199-8AEE-41C3-9005-37103DB732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2081" y="5630862"/>
                <a:ext cx="1447800" cy="1123950"/>
              </a:xfrm>
              <a:prstGeom prst="rect">
                <a:avLst/>
              </a:prstGeom>
            </p:spPr>
          </p:pic>
          <p:pic>
            <p:nvPicPr>
              <p:cNvPr id="31" name="Graphic 30">
                <a:extLst>
                  <a:ext uri="{FF2B5EF4-FFF2-40B4-BE49-F238E27FC236}">
                    <a16:creationId xmlns:a16="http://schemas.microsoft.com/office/drawing/2014/main" id="{D94F1765-FA8F-4548-82B1-96FDF64C0B25}"/>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3672681" y="6168067"/>
                <a:ext cx="306044" cy="365760"/>
              </a:xfrm>
              <a:prstGeom prst="rect">
                <a:avLst/>
              </a:prstGeom>
            </p:spPr>
          </p:pic>
          <p:pic>
            <p:nvPicPr>
              <p:cNvPr id="32" name="Graphic 31">
                <a:extLst>
                  <a:ext uri="{FF2B5EF4-FFF2-40B4-BE49-F238E27FC236}">
                    <a16:creationId xmlns:a16="http://schemas.microsoft.com/office/drawing/2014/main" id="{A0B91ABF-8863-4925-A290-FD04FB3877BC}"/>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081801" y="6168067"/>
                <a:ext cx="306044" cy="365760"/>
              </a:xfrm>
              <a:prstGeom prst="rect">
                <a:avLst/>
              </a:prstGeom>
            </p:spPr>
          </p:pic>
          <p:pic>
            <p:nvPicPr>
              <p:cNvPr id="33" name="Graphic 32">
                <a:extLst>
                  <a:ext uri="{FF2B5EF4-FFF2-40B4-BE49-F238E27FC236}">
                    <a16:creationId xmlns:a16="http://schemas.microsoft.com/office/drawing/2014/main" id="{E1D51B70-9B60-427E-BB8C-23E1E594916B}"/>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490921" y="6168067"/>
                <a:ext cx="306044" cy="365760"/>
              </a:xfrm>
              <a:prstGeom prst="rect">
                <a:avLst/>
              </a:prstGeom>
            </p:spPr>
          </p:pic>
          <p:pic>
            <p:nvPicPr>
              <p:cNvPr id="34" name="Graphic 33">
                <a:extLst>
                  <a:ext uri="{FF2B5EF4-FFF2-40B4-BE49-F238E27FC236}">
                    <a16:creationId xmlns:a16="http://schemas.microsoft.com/office/drawing/2014/main" id="{31FF49F6-A791-499B-B474-1597A58B81E2}"/>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900041" y="6168067"/>
                <a:ext cx="306044" cy="365760"/>
              </a:xfrm>
              <a:prstGeom prst="rect">
                <a:avLst/>
              </a:prstGeom>
            </p:spPr>
          </p:pic>
          <p:pic>
            <p:nvPicPr>
              <p:cNvPr id="35" name="Graphic 34">
                <a:extLst>
                  <a:ext uri="{FF2B5EF4-FFF2-40B4-BE49-F238E27FC236}">
                    <a16:creationId xmlns:a16="http://schemas.microsoft.com/office/drawing/2014/main" id="{0857B0FB-094D-43EE-B881-FC023C777556}"/>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5309162" y="6168067"/>
                <a:ext cx="306044" cy="365760"/>
              </a:xfrm>
              <a:prstGeom prst="rect">
                <a:avLst/>
              </a:prstGeom>
            </p:spPr>
          </p:pic>
        </p:grpSp>
        <p:cxnSp>
          <p:nvCxnSpPr>
            <p:cNvPr id="36" name="Straight Connector 35">
              <a:extLst>
                <a:ext uri="{FF2B5EF4-FFF2-40B4-BE49-F238E27FC236}">
                  <a16:creationId xmlns:a16="http://schemas.microsoft.com/office/drawing/2014/main" id="{5AAEF35F-6A6D-47E2-B887-71314FD573E5}"/>
                </a:ext>
              </a:extLst>
            </p:cNvPr>
            <p:cNvCxnSpPr>
              <a:cxnSpLocks/>
            </p:cNvCxnSpPr>
            <p:nvPr/>
          </p:nvCxnSpPr>
          <p:spPr>
            <a:xfrm>
              <a:off x="1691481" y="5402262"/>
              <a:ext cx="0" cy="304800"/>
            </a:xfrm>
            <a:prstGeom prst="line">
              <a:avLst/>
            </a:prstGeom>
            <a:noFill/>
            <a:ln w="9525" cap="flat" cmpd="sng" algn="ctr">
              <a:solidFill>
                <a:srgbClr val="353535"/>
              </a:solidFill>
              <a:prstDash val="solid"/>
              <a:headEnd type="none"/>
              <a:tailEnd type="none"/>
            </a:ln>
            <a:effectLst/>
          </p:spPr>
        </p:cxnSp>
        <p:cxnSp>
          <p:nvCxnSpPr>
            <p:cNvPr id="37" name="Straight Connector 36">
              <a:extLst>
                <a:ext uri="{FF2B5EF4-FFF2-40B4-BE49-F238E27FC236}">
                  <a16:creationId xmlns:a16="http://schemas.microsoft.com/office/drawing/2014/main" id="{3BA6D4CE-6803-4BB0-9F4E-3A4D980696DC}"/>
                </a:ext>
              </a:extLst>
            </p:cNvPr>
            <p:cNvCxnSpPr>
              <a:cxnSpLocks/>
            </p:cNvCxnSpPr>
            <p:nvPr/>
          </p:nvCxnSpPr>
          <p:spPr>
            <a:xfrm>
              <a:off x="3520281" y="5402262"/>
              <a:ext cx="0" cy="304800"/>
            </a:xfrm>
            <a:prstGeom prst="line">
              <a:avLst/>
            </a:prstGeom>
            <a:noFill/>
            <a:ln w="9525" cap="flat" cmpd="sng" algn="ctr">
              <a:solidFill>
                <a:srgbClr val="353535"/>
              </a:solidFill>
              <a:prstDash val="solid"/>
              <a:headEnd type="none"/>
              <a:tailEnd type="none"/>
            </a:ln>
            <a:effectLst/>
          </p:spPr>
        </p:cxnSp>
        <p:cxnSp>
          <p:nvCxnSpPr>
            <p:cNvPr id="38" name="Straight Connector 37">
              <a:extLst>
                <a:ext uri="{FF2B5EF4-FFF2-40B4-BE49-F238E27FC236}">
                  <a16:creationId xmlns:a16="http://schemas.microsoft.com/office/drawing/2014/main" id="{EBF2497C-03AC-4184-9156-31F11218F879}"/>
                </a:ext>
              </a:extLst>
            </p:cNvPr>
            <p:cNvCxnSpPr>
              <a:cxnSpLocks/>
            </p:cNvCxnSpPr>
            <p:nvPr/>
          </p:nvCxnSpPr>
          <p:spPr>
            <a:xfrm>
              <a:off x="5501481" y="5400982"/>
              <a:ext cx="0" cy="304800"/>
            </a:xfrm>
            <a:prstGeom prst="line">
              <a:avLst/>
            </a:prstGeom>
            <a:noFill/>
            <a:ln w="9525" cap="flat" cmpd="sng" algn="ctr">
              <a:solidFill>
                <a:srgbClr val="353535"/>
              </a:solidFill>
              <a:prstDash val="solid"/>
              <a:headEnd type="none"/>
              <a:tailEnd type="none"/>
            </a:ln>
            <a:effectLst/>
          </p:spPr>
        </p:cxnSp>
        <p:cxnSp>
          <p:nvCxnSpPr>
            <p:cNvPr id="39" name="Straight Connector 38">
              <a:extLst>
                <a:ext uri="{FF2B5EF4-FFF2-40B4-BE49-F238E27FC236}">
                  <a16:creationId xmlns:a16="http://schemas.microsoft.com/office/drawing/2014/main" id="{34640D41-92F4-4DFD-BC56-05715902ECE6}"/>
                </a:ext>
              </a:extLst>
            </p:cNvPr>
            <p:cNvCxnSpPr>
              <a:cxnSpLocks/>
            </p:cNvCxnSpPr>
            <p:nvPr/>
          </p:nvCxnSpPr>
          <p:spPr>
            <a:xfrm>
              <a:off x="7406481" y="5402262"/>
              <a:ext cx="0" cy="304800"/>
            </a:xfrm>
            <a:prstGeom prst="line">
              <a:avLst/>
            </a:prstGeom>
            <a:noFill/>
            <a:ln w="9525" cap="flat" cmpd="sng" algn="ctr">
              <a:solidFill>
                <a:srgbClr val="353535"/>
              </a:solidFill>
              <a:prstDash val="solid"/>
              <a:headEnd type="none"/>
              <a:tailEnd type="none"/>
            </a:ln>
            <a:effectLst/>
          </p:spPr>
        </p:cxnSp>
        <p:cxnSp>
          <p:nvCxnSpPr>
            <p:cNvPr id="40" name="Straight Connector 39">
              <a:extLst>
                <a:ext uri="{FF2B5EF4-FFF2-40B4-BE49-F238E27FC236}">
                  <a16:creationId xmlns:a16="http://schemas.microsoft.com/office/drawing/2014/main" id="{6DDAFB80-A782-4CBE-ABD1-9573AAA462F8}"/>
                </a:ext>
              </a:extLst>
            </p:cNvPr>
            <p:cNvCxnSpPr>
              <a:cxnSpLocks/>
            </p:cNvCxnSpPr>
            <p:nvPr/>
          </p:nvCxnSpPr>
          <p:spPr>
            <a:xfrm>
              <a:off x="1691481" y="3969545"/>
              <a:ext cx="0" cy="304800"/>
            </a:xfrm>
            <a:prstGeom prst="line">
              <a:avLst/>
            </a:prstGeom>
            <a:noFill/>
            <a:ln w="9525" cap="flat" cmpd="sng" algn="ctr">
              <a:solidFill>
                <a:srgbClr val="353535"/>
              </a:solidFill>
              <a:prstDash val="solid"/>
              <a:headEnd type="none"/>
              <a:tailEnd type="none"/>
            </a:ln>
            <a:effectLst/>
          </p:spPr>
        </p:cxnSp>
        <p:cxnSp>
          <p:nvCxnSpPr>
            <p:cNvPr id="41" name="Straight Connector 40">
              <a:extLst>
                <a:ext uri="{FF2B5EF4-FFF2-40B4-BE49-F238E27FC236}">
                  <a16:creationId xmlns:a16="http://schemas.microsoft.com/office/drawing/2014/main" id="{4052A359-81A3-4EE4-A845-88F6A0877131}"/>
                </a:ext>
              </a:extLst>
            </p:cNvPr>
            <p:cNvCxnSpPr>
              <a:cxnSpLocks/>
            </p:cNvCxnSpPr>
            <p:nvPr/>
          </p:nvCxnSpPr>
          <p:spPr>
            <a:xfrm>
              <a:off x="3508729" y="3969545"/>
              <a:ext cx="0" cy="304800"/>
            </a:xfrm>
            <a:prstGeom prst="line">
              <a:avLst/>
            </a:prstGeom>
            <a:noFill/>
            <a:ln w="9525" cap="flat" cmpd="sng" algn="ctr">
              <a:solidFill>
                <a:srgbClr val="353535"/>
              </a:solidFill>
              <a:prstDash val="solid"/>
              <a:headEnd type="none"/>
              <a:tailEnd type="none"/>
            </a:ln>
            <a:effectLst/>
          </p:spPr>
        </p:cxnSp>
        <p:cxnSp>
          <p:nvCxnSpPr>
            <p:cNvPr id="42" name="Straight Connector 41">
              <a:extLst>
                <a:ext uri="{FF2B5EF4-FFF2-40B4-BE49-F238E27FC236}">
                  <a16:creationId xmlns:a16="http://schemas.microsoft.com/office/drawing/2014/main" id="{619A7D31-6DD1-4F8F-8654-99D3C7265F68}"/>
                </a:ext>
              </a:extLst>
            </p:cNvPr>
            <p:cNvCxnSpPr>
              <a:cxnSpLocks/>
            </p:cNvCxnSpPr>
            <p:nvPr/>
          </p:nvCxnSpPr>
          <p:spPr>
            <a:xfrm>
              <a:off x="5501481" y="3969545"/>
              <a:ext cx="0" cy="304800"/>
            </a:xfrm>
            <a:prstGeom prst="line">
              <a:avLst/>
            </a:prstGeom>
            <a:noFill/>
            <a:ln w="9525" cap="flat" cmpd="sng" algn="ctr">
              <a:solidFill>
                <a:srgbClr val="353535"/>
              </a:solidFill>
              <a:prstDash val="solid"/>
              <a:headEnd type="none"/>
              <a:tailEnd type="none"/>
            </a:ln>
            <a:effectLst/>
          </p:spPr>
        </p:cxnSp>
        <p:cxnSp>
          <p:nvCxnSpPr>
            <p:cNvPr id="43" name="Straight Connector 42">
              <a:extLst>
                <a:ext uri="{FF2B5EF4-FFF2-40B4-BE49-F238E27FC236}">
                  <a16:creationId xmlns:a16="http://schemas.microsoft.com/office/drawing/2014/main" id="{F51C8B45-B77A-4972-B747-B384D6F2AC72}"/>
                </a:ext>
              </a:extLst>
            </p:cNvPr>
            <p:cNvCxnSpPr>
              <a:cxnSpLocks/>
            </p:cNvCxnSpPr>
            <p:nvPr/>
          </p:nvCxnSpPr>
          <p:spPr>
            <a:xfrm>
              <a:off x="7406481" y="3969545"/>
              <a:ext cx="0" cy="304800"/>
            </a:xfrm>
            <a:prstGeom prst="line">
              <a:avLst/>
            </a:prstGeom>
            <a:noFill/>
            <a:ln w="9525" cap="flat" cmpd="sng" algn="ctr">
              <a:solidFill>
                <a:srgbClr val="353535"/>
              </a:solidFill>
              <a:prstDash val="solid"/>
              <a:headEnd type="none"/>
              <a:tailEnd type="none"/>
            </a:ln>
            <a:effectLst/>
          </p:spPr>
        </p:cxnSp>
        <p:cxnSp>
          <p:nvCxnSpPr>
            <p:cNvPr id="44" name="Straight Connector 43">
              <a:extLst>
                <a:ext uri="{FF2B5EF4-FFF2-40B4-BE49-F238E27FC236}">
                  <a16:creationId xmlns:a16="http://schemas.microsoft.com/office/drawing/2014/main" id="{7FEE418F-1AB6-48DF-AAF3-B7F5A73C9148}"/>
                </a:ext>
              </a:extLst>
            </p:cNvPr>
            <p:cNvCxnSpPr>
              <a:cxnSpLocks/>
            </p:cNvCxnSpPr>
            <p:nvPr/>
          </p:nvCxnSpPr>
          <p:spPr>
            <a:xfrm>
              <a:off x="4663281" y="3675015"/>
              <a:ext cx="0" cy="304800"/>
            </a:xfrm>
            <a:prstGeom prst="line">
              <a:avLst/>
            </a:prstGeom>
            <a:noFill/>
            <a:ln w="9525" cap="flat" cmpd="sng" algn="ctr">
              <a:solidFill>
                <a:srgbClr val="353535"/>
              </a:solidFill>
              <a:prstDash val="solid"/>
              <a:headEnd type="none"/>
              <a:tailEnd type="none"/>
            </a:ln>
            <a:effectLst/>
          </p:spPr>
        </p:cxnSp>
        <p:cxnSp>
          <p:nvCxnSpPr>
            <p:cNvPr id="45" name="Straight Connector 44">
              <a:extLst>
                <a:ext uri="{FF2B5EF4-FFF2-40B4-BE49-F238E27FC236}">
                  <a16:creationId xmlns:a16="http://schemas.microsoft.com/office/drawing/2014/main" id="{8F6E3DF5-7C9D-4512-9A12-CA797F19A01F}"/>
                </a:ext>
              </a:extLst>
            </p:cNvPr>
            <p:cNvCxnSpPr>
              <a:cxnSpLocks/>
            </p:cNvCxnSpPr>
            <p:nvPr/>
          </p:nvCxnSpPr>
          <p:spPr>
            <a:xfrm>
              <a:off x="4663281" y="3182937"/>
              <a:ext cx="0" cy="304800"/>
            </a:xfrm>
            <a:prstGeom prst="line">
              <a:avLst/>
            </a:prstGeom>
            <a:noFill/>
            <a:ln w="9525" cap="flat" cmpd="sng" algn="ctr">
              <a:solidFill>
                <a:srgbClr val="353535"/>
              </a:solidFill>
              <a:prstDash val="solid"/>
              <a:headEnd type="none"/>
              <a:tailEnd type="none"/>
            </a:ln>
            <a:effectLst/>
          </p:spPr>
        </p:cxnSp>
        <p:sp>
          <p:nvSpPr>
            <p:cNvPr id="46" name="Rectangle 45">
              <a:extLst>
                <a:ext uri="{FF2B5EF4-FFF2-40B4-BE49-F238E27FC236}">
                  <a16:creationId xmlns:a16="http://schemas.microsoft.com/office/drawing/2014/main" id="{874CCF41-BE7C-4E1D-B6F4-6FD22A4DE2AE}"/>
                </a:ext>
              </a:extLst>
            </p:cNvPr>
            <p:cNvSpPr/>
            <p:nvPr/>
          </p:nvSpPr>
          <p:spPr bwMode="auto">
            <a:xfrm>
              <a:off x="2312378" y="3335337"/>
              <a:ext cx="4941703" cy="466725"/>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rPr>
                <a:t>Massively Parallel Processing (MPP) Engine</a:t>
              </a:r>
            </a:p>
          </p:txBody>
        </p:sp>
        <p:cxnSp>
          <p:nvCxnSpPr>
            <p:cNvPr id="47" name="Straight Connector 46">
              <a:extLst>
                <a:ext uri="{FF2B5EF4-FFF2-40B4-BE49-F238E27FC236}">
                  <a16:creationId xmlns:a16="http://schemas.microsoft.com/office/drawing/2014/main" id="{4A0328A2-1AC9-4EC3-B9B6-E38872019A02}"/>
                </a:ext>
              </a:extLst>
            </p:cNvPr>
            <p:cNvCxnSpPr>
              <a:cxnSpLocks/>
            </p:cNvCxnSpPr>
            <p:nvPr/>
          </p:nvCxnSpPr>
          <p:spPr>
            <a:xfrm flipH="1">
              <a:off x="1691481" y="3968265"/>
              <a:ext cx="5715000" cy="0"/>
            </a:xfrm>
            <a:prstGeom prst="line">
              <a:avLst/>
            </a:prstGeom>
            <a:noFill/>
            <a:ln w="9525" cap="flat" cmpd="sng" algn="ctr">
              <a:solidFill>
                <a:srgbClr val="353535"/>
              </a:solidFill>
              <a:prstDash val="solid"/>
              <a:headEnd type="none"/>
              <a:tailEnd type="none"/>
            </a:ln>
            <a:effectLst/>
          </p:spPr>
        </p:cxnSp>
        <p:cxnSp>
          <p:nvCxnSpPr>
            <p:cNvPr id="48" name="Straight Connector 47">
              <a:extLst>
                <a:ext uri="{FF2B5EF4-FFF2-40B4-BE49-F238E27FC236}">
                  <a16:creationId xmlns:a16="http://schemas.microsoft.com/office/drawing/2014/main" id="{E92E4AE7-EEA3-4562-8A28-1ED406696D9E}"/>
                </a:ext>
              </a:extLst>
            </p:cNvPr>
            <p:cNvCxnSpPr/>
            <p:nvPr/>
          </p:nvCxnSpPr>
          <p:spPr>
            <a:xfrm>
              <a:off x="2312378" y="2125662"/>
              <a:ext cx="1893703" cy="0"/>
            </a:xfrm>
            <a:prstGeom prst="line">
              <a:avLst/>
            </a:prstGeom>
            <a:noFill/>
            <a:ln w="31750" cap="flat" cmpd="sng" algn="ctr">
              <a:solidFill>
                <a:srgbClr val="353535"/>
              </a:solidFill>
              <a:prstDash val="sysDot"/>
              <a:headEnd type="triangle" w="med" len="med"/>
              <a:tailEnd type="triangle" w="med" len="med"/>
            </a:ln>
            <a:effectLst/>
          </p:spPr>
        </p:cxnSp>
        <p:sp>
          <p:nvSpPr>
            <p:cNvPr id="49" name="Rectangle 48">
              <a:extLst>
                <a:ext uri="{FF2B5EF4-FFF2-40B4-BE49-F238E27FC236}">
                  <a16:creationId xmlns:a16="http://schemas.microsoft.com/office/drawing/2014/main" id="{A36B0AB8-5A6E-49F4-9964-F92D72973CAB}"/>
                </a:ext>
              </a:extLst>
            </p:cNvPr>
            <p:cNvSpPr/>
            <p:nvPr/>
          </p:nvSpPr>
          <p:spPr bwMode="auto">
            <a:xfrm>
              <a:off x="1153847" y="1665191"/>
              <a:ext cx="1071034" cy="92118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Application or User</a:t>
              </a:r>
            </a:p>
          </p:txBody>
        </p:sp>
      </p:grpSp>
    </p:spTree>
    <p:extLst>
      <p:ext uri="{BB962C8B-B14F-4D97-AF65-F5344CB8AC3E}">
        <p14:creationId xmlns:p14="http://schemas.microsoft.com/office/powerpoint/2010/main" val="3841871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8a5916ba-e166-4717-a0a4-9ae929df744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358D-FD9F-40A3-AA98-791C0F9AE16C}"/>
              </a:ext>
            </a:extLst>
          </p:cNvPr>
          <p:cNvSpPr>
            <a:spLocks noGrp="1"/>
          </p:cNvSpPr>
          <p:nvPr>
            <p:ph type="title"/>
          </p:nvPr>
        </p:nvSpPr>
        <p:spPr/>
        <p:txBody>
          <a:bodyPr/>
          <a:lstStyle/>
          <a:p>
            <a:r>
              <a:rPr lang="en-US" dirty="0"/>
              <a:t>Data Lake</a:t>
            </a:r>
          </a:p>
        </p:txBody>
      </p:sp>
      <p:sp>
        <p:nvSpPr>
          <p:cNvPr id="4" name="Content Placeholder 2">
            <a:extLst>
              <a:ext uri="{FF2B5EF4-FFF2-40B4-BE49-F238E27FC236}">
                <a16:creationId xmlns:a16="http://schemas.microsoft.com/office/drawing/2014/main" id="{3801579C-F80E-45DD-B55E-81AE1A195FF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Integrate a wide variety of data stores into existing workloads and applications:</a:t>
            </a:r>
          </a:p>
          <a:p>
            <a:pPr lvl="1"/>
            <a:r>
              <a:rPr lang="en-US" b="0" kern="0" dirty="0">
                <a:solidFill>
                  <a:srgbClr val="000000"/>
                </a:solidFill>
              </a:rPr>
              <a:t>Ideal for large volume scenarios that require high speed analysis and access</a:t>
            </a:r>
          </a:p>
          <a:p>
            <a:pPr lvl="0"/>
            <a:r>
              <a:rPr lang="en-US" b="0" kern="0" dirty="0">
                <a:solidFill>
                  <a:srgbClr val="000000"/>
                </a:solidFill>
              </a:rPr>
              <a:t>Store various business data stores in a centralized location:</a:t>
            </a:r>
          </a:p>
          <a:p>
            <a:pPr lvl="1"/>
            <a:r>
              <a:rPr lang="en-US" b="0" kern="0" dirty="0">
                <a:solidFill>
                  <a:srgbClr val="000000"/>
                </a:solidFill>
              </a:rPr>
              <a:t>Search and analyze the data using a single platform </a:t>
            </a:r>
            <a:br>
              <a:rPr lang="en-US" b="0" kern="0" dirty="0">
                <a:solidFill>
                  <a:srgbClr val="000000"/>
                </a:solidFill>
              </a:rPr>
            </a:br>
            <a:r>
              <a:rPr lang="en-US" b="0" kern="0" dirty="0">
                <a:solidFill>
                  <a:srgbClr val="000000"/>
                </a:solidFill>
              </a:rPr>
              <a:t>a U-SQL</a:t>
            </a:r>
          </a:p>
          <a:p>
            <a:pPr lvl="0"/>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4053164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5af2e89a-b06d-4560-b7a7-cbf983a962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901-6120-41E2-95E5-48BDA7F40B30}"/>
              </a:ext>
            </a:extLst>
          </p:cNvPr>
          <p:cNvSpPr>
            <a:spLocks noGrp="1"/>
          </p:cNvSpPr>
          <p:nvPr>
            <p:ph type="title"/>
          </p:nvPr>
        </p:nvSpPr>
        <p:spPr/>
        <p:txBody>
          <a:bodyPr/>
          <a:lstStyle/>
          <a:p>
            <a:r>
              <a:rPr lang="en-US" dirty="0"/>
              <a:t>Data Lake</a:t>
            </a:r>
          </a:p>
        </p:txBody>
      </p:sp>
      <p:grpSp>
        <p:nvGrpSpPr>
          <p:cNvPr id="3" name="Group 2" descr="Azure Data Lake conceptually">
            <a:extLst>
              <a:ext uri="{FF2B5EF4-FFF2-40B4-BE49-F238E27FC236}">
                <a16:creationId xmlns:a16="http://schemas.microsoft.com/office/drawing/2014/main" id="{1B51B5C8-EAF0-4C58-A71B-85AE81AE1757}"/>
              </a:ext>
            </a:extLst>
          </p:cNvPr>
          <p:cNvGrpSpPr/>
          <p:nvPr/>
        </p:nvGrpSpPr>
        <p:grpSpPr>
          <a:xfrm>
            <a:off x="164017" y="1973262"/>
            <a:ext cx="8802496" cy="4495800"/>
            <a:chOff x="164017" y="1973262"/>
            <a:chExt cx="8802496" cy="4495800"/>
          </a:xfrm>
        </p:grpSpPr>
        <p:sp>
          <p:nvSpPr>
            <p:cNvPr id="4" name="Rectangle 3">
              <a:extLst>
                <a:ext uri="{FF2B5EF4-FFF2-40B4-BE49-F238E27FC236}">
                  <a16:creationId xmlns:a16="http://schemas.microsoft.com/office/drawing/2014/main" id="{8FA35C72-2585-45D5-A453-5471CBDEE576}"/>
                </a:ext>
              </a:extLst>
            </p:cNvPr>
            <p:cNvSpPr/>
            <p:nvPr/>
          </p:nvSpPr>
          <p:spPr bwMode="auto">
            <a:xfrm>
              <a:off x="164017" y="1973262"/>
              <a:ext cx="8802496" cy="44958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Azure Data Lake</a:t>
              </a:r>
            </a:p>
          </p:txBody>
        </p:sp>
        <p:sp>
          <p:nvSpPr>
            <p:cNvPr id="5" name="Rectangle 4">
              <a:extLst>
                <a:ext uri="{FF2B5EF4-FFF2-40B4-BE49-F238E27FC236}">
                  <a16:creationId xmlns:a16="http://schemas.microsoft.com/office/drawing/2014/main" id="{B60079CC-2A9F-4B2F-BBC8-A1BBE480ACA7}"/>
                </a:ext>
              </a:extLst>
            </p:cNvPr>
            <p:cNvSpPr/>
            <p:nvPr/>
          </p:nvSpPr>
          <p:spPr bwMode="auto">
            <a:xfrm>
              <a:off x="869565" y="2887662"/>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Analytics</a:t>
              </a:r>
            </a:p>
          </p:txBody>
        </p:sp>
        <p:sp>
          <p:nvSpPr>
            <p:cNvPr id="6" name="Rectangle 5">
              <a:extLst>
                <a:ext uri="{FF2B5EF4-FFF2-40B4-BE49-F238E27FC236}">
                  <a16:creationId xmlns:a16="http://schemas.microsoft.com/office/drawing/2014/main" id="{66B54FFF-79E6-421E-B77A-19985C5178E8}"/>
                </a:ext>
              </a:extLst>
            </p:cNvPr>
            <p:cNvSpPr/>
            <p:nvPr/>
          </p:nvSpPr>
          <p:spPr bwMode="auto">
            <a:xfrm>
              <a:off x="869565" y="4714874"/>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4D5E418F-9E27-4B96-9795-C90962943545}"/>
                </a:ext>
              </a:extLst>
            </p:cNvPr>
            <p:cNvSpPr/>
            <p:nvPr/>
          </p:nvSpPr>
          <p:spPr bwMode="auto">
            <a:xfrm>
              <a:off x="869565" y="4714874"/>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WebHDFS</a:t>
              </a:r>
            </a:p>
          </p:txBody>
        </p:sp>
        <p:sp>
          <p:nvSpPr>
            <p:cNvPr id="8" name="Rectangle 7">
              <a:extLst>
                <a:ext uri="{FF2B5EF4-FFF2-40B4-BE49-F238E27FC236}">
                  <a16:creationId xmlns:a16="http://schemas.microsoft.com/office/drawing/2014/main" id="{E67BD882-306D-4010-8A92-BD6D464E7D81}"/>
                </a:ext>
              </a:extLst>
            </p:cNvPr>
            <p:cNvSpPr/>
            <p:nvPr/>
          </p:nvSpPr>
          <p:spPr bwMode="auto">
            <a:xfrm>
              <a:off x="869565" y="4137342"/>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YARN</a:t>
              </a:r>
            </a:p>
          </p:txBody>
        </p:sp>
        <p:grpSp>
          <p:nvGrpSpPr>
            <p:cNvPr id="9" name="Group 8">
              <a:extLst>
                <a:ext uri="{FF2B5EF4-FFF2-40B4-BE49-F238E27FC236}">
                  <a16:creationId xmlns:a16="http://schemas.microsoft.com/office/drawing/2014/main" id="{8DBCCFC9-042E-4014-A19C-294C10DB9C6E}"/>
                </a:ext>
              </a:extLst>
            </p:cNvPr>
            <p:cNvGrpSpPr/>
            <p:nvPr/>
          </p:nvGrpSpPr>
          <p:grpSpPr>
            <a:xfrm>
              <a:off x="1266373" y="5267455"/>
              <a:ext cx="6502631" cy="418838"/>
              <a:chOff x="1422237" y="5166073"/>
              <a:chExt cx="6502631" cy="418838"/>
            </a:xfrm>
          </p:grpSpPr>
          <p:sp>
            <p:nvSpPr>
              <p:cNvPr id="10" name="TextBox 9">
                <a:extLst>
                  <a:ext uri="{FF2B5EF4-FFF2-40B4-BE49-F238E27FC236}">
                    <a16:creationId xmlns:a16="http://schemas.microsoft.com/office/drawing/2014/main" id="{5D28375B-2C79-4330-94E6-A1A472DF250F}"/>
                  </a:ext>
                </a:extLst>
              </p:cNvPr>
              <p:cNvSpPr txBox="1"/>
              <p:nvPr/>
            </p:nvSpPr>
            <p:spPr>
              <a:xfrm>
                <a:off x="1422237" y="5166073"/>
                <a:ext cx="1187583" cy="418838"/>
              </a:xfrm>
              <a:prstGeom prst="roundRect">
                <a:avLst/>
              </a:prstGeom>
              <a:solidFill>
                <a:srgbClr val="7030A0"/>
              </a:solidFill>
              <a:ln w="10795" cap="flat" cmpd="sng" algn="ctr">
                <a:solidFill>
                  <a:srgbClr val="7030A0"/>
                </a:solidFill>
                <a:prstDash val="solid"/>
              </a:ln>
              <a:effectLst/>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Unstructured</a:t>
                </a:r>
              </a:p>
            </p:txBody>
          </p:sp>
          <p:sp>
            <p:nvSpPr>
              <p:cNvPr id="11" name="TextBox 10">
                <a:extLst>
                  <a:ext uri="{FF2B5EF4-FFF2-40B4-BE49-F238E27FC236}">
                    <a16:creationId xmlns:a16="http://schemas.microsoft.com/office/drawing/2014/main" id="{3A8E3ECD-CBA5-4F7F-B9F6-A2F8C203687A}"/>
                  </a:ext>
                </a:extLst>
              </p:cNvPr>
              <p:cNvSpPr txBox="1"/>
              <p:nvPr/>
            </p:nvSpPr>
            <p:spPr>
              <a:xfrm>
                <a:off x="4006905" y="5166073"/>
                <a:ext cx="1428451" cy="418838"/>
              </a:xfrm>
              <a:prstGeom prst="roundRect">
                <a:avLst/>
              </a:prstGeom>
              <a:solidFill>
                <a:srgbClr val="7030A0"/>
              </a:solidFill>
              <a:ln>
                <a:solidFill>
                  <a:srgbClr val="7030A0"/>
                </a:solidFill>
              </a:ln>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Semi-Structured</a:t>
                </a:r>
              </a:p>
            </p:txBody>
          </p:sp>
          <p:sp>
            <p:nvSpPr>
              <p:cNvPr id="12" name="TextBox 11">
                <a:extLst>
                  <a:ext uri="{FF2B5EF4-FFF2-40B4-BE49-F238E27FC236}">
                    <a16:creationId xmlns:a16="http://schemas.microsoft.com/office/drawing/2014/main" id="{5B9684E9-494D-42FA-B8C9-B7B2186044CA}"/>
                  </a:ext>
                </a:extLst>
              </p:cNvPr>
              <p:cNvSpPr txBox="1"/>
              <p:nvPr/>
            </p:nvSpPr>
            <p:spPr>
              <a:xfrm>
                <a:off x="6927591" y="5166073"/>
                <a:ext cx="997277" cy="418838"/>
              </a:xfrm>
              <a:prstGeom prst="roundRect">
                <a:avLst/>
              </a:prstGeom>
              <a:solidFill>
                <a:srgbClr val="7030A0"/>
              </a:solidFill>
              <a:ln>
                <a:solidFill>
                  <a:srgbClr val="7030A0"/>
                </a:solidFill>
              </a:ln>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Structured</a:t>
                </a:r>
              </a:p>
            </p:txBody>
          </p:sp>
        </p:grpSp>
        <p:sp>
          <p:nvSpPr>
            <p:cNvPr id="13" name="TextBox 12">
              <a:extLst>
                <a:ext uri="{FF2B5EF4-FFF2-40B4-BE49-F238E27FC236}">
                  <a16:creationId xmlns:a16="http://schemas.microsoft.com/office/drawing/2014/main" id="{685F7B58-397D-4C15-85C2-532F0B66FA4F}"/>
                </a:ext>
              </a:extLst>
            </p:cNvPr>
            <p:cNvSpPr txBox="1"/>
            <p:nvPr/>
          </p:nvSpPr>
          <p:spPr>
            <a:xfrm>
              <a:off x="1388684" y="3440243"/>
              <a:ext cx="719452" cy="418838"/>
            </a:xfrm>
            <a:prstGeom prst="roundRect">
              <a:avLst/>
            </a:prstGeom>
            <a:solidFill>
              <a:srgbClr val="7030A0"/>
            </a:solidFill>
            <a:ln w="10795" cap="flat" cmpd="sng" algn="ctr">
              <a:solidFill>
                <a:srgbClr val="7030A0"/>
              </a:solidFill>
              <a:prstDash val="solid"/>
            </a:ln>
            <a:effectLst/>
          </p:spPr>
          <p:txBody>
            <a:bodyPr wrap="none" lIns="91440" tIns="91440" rIns="91440" bIns="91440" rtlCol="0" anchor="ctr">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U-SQL</a:t>
              </a:r>
            </a:p>
          </p:txBody>
        </p:sp>
        <p:pic>
          <p:nvPicPr>
            <p:cNvPr id="14" name="Picture 2" descr="See the source image">
              <a:extLst>
                <a:ext uri="{FF2B5EF4-FFF2-40B4-BE49-F238E27FC236}">
                  <a16:creationId xmlns:a16="http://schemas.microsoft.com/office/drawing/2014/main" id="{C8B73530-9809-425E-BDDF-1511C96A9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731" y="3421062"/>
              <a:ext cx="87836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ee the source image">
              <a:extLst>
                <a:ext uri="{FF2B5EF4-FFF2-40B4-BE49-F238E27FC236}">
                  <a16:creationId xmlns:a16="http://schemas.microsoft.com/office/drawing/2014/main" id="{DA3500DF-5231-41F1-BB9F-905CBE08D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94" y="34210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ee the source image">
              <a:extLst>
                <a:ext uri="{FF2B5EF4-FFF2-40B4-BE49-F238E27FC236}">
                  <a16:creationId xmlns:a16="http://schemas.microsoft.com/office/drawing/2014/main" id="{50CDA2D7-1AE9-4D39-9637-BAA3440150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009488" y="3422002"/>
              <a:ext cx="521753" cy="457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726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6fc04467-5265-459f-b8c8-b942e8e014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28B2-32EB-4ED7-96FC-5131C9F3CA0D}"/>
              </a:ext>
            </a:extLst>
          </p:cNvPr>
          <p:cNvSpPr>
            <a:spLocks noGrp="1"/>
          </p:cNvSpPr>
          <p:nvPr>
            <p:ph type="title"/>
          </p:nvPr>
        </p:nvSpPr>
        <p:spPr/>
        <p:txBody>
          <a:bodyPr/>
          <a:lstStyle/>
          <a:p>
            <a:r>
              <a:rPr lang="en-US" dirty="0"/>
              <a:t>Data Lake</a:t>
            </a:r>
          </a:p>
        </p:txBody>
      </p:sp>
      <p:sp>
        <p:nvSpPr>
          <p:cNvPr id="4" name="Content Placeholder 2">
            <a:extLst>
              <a:ext uri="{FF2B5EF4-FFF2-40B4-BE49-F238E27FC236}">
                <a16:creationId xmlns:a16="http://schemas.microsoft.com/office/drawing/2014/main" id="{0125CCAB-96AA-4297-9D8B-0EBCCD2E4C20}"/>
              </a:ext>
            </a:extLst>
          </p:cNvPr>
          <p:cNvSpPr txBox="1">
            <a:spLocks/>
          </p:cNvSpPr>
          <p:nvPr/>
        </p:nvSpPr>
        <p:spPr>
          <a:xfrm>
            <a:off x="458788" y="1021215"/>
            <a:ext cx="8119156" cy="32078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New language designed specifically for Azure Data Lake:</a:t>
            </a:r>
          </a:p>
          <a:p>
            <a:pPr lvl="1"/>
            <a:r>
              <a:rPr lang="en-US" b="0" kern="0" dirty="0">
                <a:solidFill>
                  <a:srgbClr val="000000"/>
                </a:solidFill>
              </a:rPr>
              <a:t>Combines best parts of SQL and C#</a:t>
            </a:r>
          </a:p>
          <a:p>
            <a:pPr lvl="1"/>
            <a:r>
              <a:rPr lang="en-US" b="0" kern="0" dirty="0">
                <a:solidFill>
                  <a:srgbClr val="000000"/>
                </a:solidFill>
              </a:rPr>
              <a:t>Can process any data type even without schemas</a:t>
            </a:r>
          </a:p>
          <a:p>
            <a:pPr lvl="1"/>
            <a:r>
              <a:rPr lang="en-US" b="0" kern="0" dirty="0">
                <a:solidFill>
                  <a:srgbClr val="000000"/>
                </a:solidFill>
              </a:rPr>
              <a:t>Can be used to write expressive custom code using C# syntax</a:t>
            </a:r>
          </a:p>
          <a:p>
            <a:pPr lvl="0"/>
            <a:endParaRPr lang="en-US" b="0" kern="0" dirty="0">
              <a:solidFill>
                <a:srgbClr val="000000"/>
              </a:solidFill>
            </a:endParaRPr>
          </a:p>
        </p:txBody>
      </p:sp>
      <p:grpSp>
        <p:nvGrpSpPr>
          <p:cNvPr id="3" name="Group 2" descr="Azure Data Lake programming">
            <a:extLst>
              <a:ext uri="{FF2B5EF4-FFF2-40B4-BE49-F238E27FC236}">
                <a16:creationId xmlns:a16="http://schemas.microsoft.com/office/drawing/2014/main" id="{6BF681B6-8AD3-4A00-BEBF-A5A1A3489A33}"/>
              </a:ext>
            </a:extLst>
          </p:cNvPr>
          <p:cNvGrpSpPr/>
          <p:nvPr/>
        </p:nvGrpSpPr>
        <p:grpSpPr>
          <a:xfrm>
            <a:off x="700881" y="5021262"/>
            <a:ext cx="7848600" cy="1371600"/>
            <a:chOff x="700881" y="5021262"/>
            <a:chExt cx="7848600" cy="1371600"/>
          </a:xfrm>
        </p:grpSpPr>
        <p:sp>
          <p:nvSpPr>
            <p:cNvPr id="5" name="Rectangle: Rounded Corners 4">
              <a:extLst>
                <a:ext uri="{FF2B5EF4-FFF2-40B4-BE49-F238E27FC236}">
                  <a16:creationId xmlns:a16="http://schemas.microsoft.com/office/drawing/2014/main" id="{F14EFA86-D6F1-41DF-9F6D-0C6925352013}"/>
                </a:ext>
              </a:extLst>
            </p:cNvPr>
            <p:cNvSpPr/>
            <p:nvPr/>
          </p:nvSpPr>
          <p:spPr bwMode="auto">
            <a:xfrm>
              <a:off x="700881" y="5021262"/>
              <a:ext cx="2438400" cy="1371600"/>
            </a:xfrm>
            <a:prstGeom prst="round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U-SQL</a:t>
              </a:r>
            </a:p>
          </p:txBody>
        </p:sp>
        <p:sp>
          <p:nvSpPr>
            <p:cNvPr id="6" name="Rectangle: Rounded Corners 5">
              <a:extLst>
                <a:ext uri="{FF2B5EF4-FFF2-40B4-BE49-F238E27FC236}">
                  <a16:creationId xmlns:a16="http://schemas.microsoft.com/office/drawing/2014/main" id="{21249DCE-46E7-4D0A-8689-F59B61EA68CA}"/>
                </a:ext>
              </a:extLst>
            </p:cNvPr>
            <p:cNvSpPr/>
            <p:nvPr/>
          </p:nvSpPr>
          <p:spPr bwMode="auto">
            <a:xfrm>
              <a:off x="4472781" y="5021262"/>
              <a:ext cx="1371600" cy="1371600"/>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C#</a:t>
              </a:r>
            </a:p>
          </p:txBody>
        </p:sp>
        <p:sp>
          <p:nvSpPr>
            <p:cNvPr id="7" name="Rectangle: Rounded Corners 6">
              <a:extLst>
                <a:ext uri="{FF2B5EF4-FFF2-40B4-BE49-F238E27FC236}">
                  <a16:creationId xmlns:a16="http://schemas.microsoft.com/office/drawing/2014/main" id="{D13B8002-B6B9-462D-A86A-44F06C1FB953}"/>
                </a:ext>
              </a:extLst>
            </p:cNvPr>
            <p:cNvSpPr/>
            <p:nvPr/>
          </p:nvSpPr>
          <p:spPr bwMode="auto">
            <a:xfrm>
              <a:off x="7177881" y="5021262"/>
              <a:ext cx="1371600" cy="1371600"/>
            </a:xfrm>
            <a:prstGeom prst="round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SQL</a:t>
              </a:r>
            </a:p>
          </p:txBody>
        </p:sp>
        <p:sp>
          <p:nvSpPr>
            <p:cNvPr id="8" name="Equals 7">
              <a:extLst>
                <a:ext uri="{FF2B5EF4-FFF2-40B4-BE49-F238E27FC236}">
                  <a16:creationId xmlns:a16="http://schemas.microsoft.com/office/drawing/2014/main" id="{E9E7A3BC-6DD1-4067-B378-0030A97FCA09}"/>
                </a:ext>
              </a:extLst>
            </p:cNvPr>
            <p:cNvSpPr/>
            <p:nvPr/>
          </p:nvSpPr>
          <p:spPr bwMode="auto">
            <a:xfrm>
              <a:off x="3425031" y="5326062"/>
              <a:ext cx="762000" cy="762000"/>
            </a:xfrm>
            <a:prstGeom prst="mathEqual">
              <a:avLst/>
            </a:prstGeom>
            <a:solidFill>
              <a:srgbClr val="35353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Plus Sign 8">
              <a:extLst>
                <a:ext uri="{FF2B5EF4-FFF2-40B4-BE49-F238E27FC236}">
                  <a16:creationId xmlns:a16="http://schemas.microsoft.com/office/drawing/2014/main" id="{0495FF96-03E9-4A26-8D4C-2CFDF3CE0A99}"/>
                </a:ext>
              </a:extLst>
            </p:cNvPr>
            <p:cNvSpPr/>
            <p:nvPr/>
          </p:nvSpPr>
          <p:spPr bwMode="auto">
            <a:xfrm>
              <a:off x="6130131" y="5326062"/>
              <a:ext cx="762000" cy="762000"/>
            </a:xfrm>
            <a:prstGeom prst="mathPlus">
              <a:avLst/>
            </a:prstGeom>
            <a:solidFill>
              <a:srgbClr val="35353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809014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891840e9-3f68-42d8-9982-a7af5a68944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CD30-7E97-4731-80F9-5FE6989A1955}"/>
              </a:ext>
            </a:extLst>
          </p:cNvPr>
          <p:cNvSpPr>
            <a:spLocks noGrp="1"/>
          </p:cNvSpPr>
          <p:nvPr>
            <p:ph type="title"/>
          </p:nvPr>
        </p:nvSpPr>
        <p:spPr/>
        <p:txBody>
          <a:bodyPr/>
          <a:lstStyle/>
          <a:p>
            <a:r>
              <a:rPr lang="en-US" dirty="0"/>
              <a:t>Data Integration</a:t>
            </a:r>
          </a:p>
        </p:txBody>
      </p:sp>
      <p:sp>
        <p:nvSpPr>
          <p:cNvPr id="4" name="Content Placeholder 2">
            <a:extLst>
              <a:ext uri="{FF2B5EF4-FFF2-40B4-BE49-F238E27FC236}">
                <a16:creationId xmlns:a16="http://schemas.microsoft.com/office/drawing/2014/main" id="{93578DE3-9C7D-407B-83BF-3D7D49C5D11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Data Factory:</a:t>
            </a:r>
          </a:p>
          <a:p>
            <a:pPr lvl="1"/>
            <a:r>
              <a:rPr lang="en-US" b="0" kern="0" dirty="0">
                <a:solidFill>
                  <a:srgbClr val="000000"/>
                </a:solidFill>
              </a:rPr>
              <a:t>Compose data processing, storage and movement services to create &amp; manage analytics pipelines</a:t>
            </a:r>
          </a:p>
          <a:p>
            <a:pPr lvl="1"/>
            <a:r>
              <a:rPr lang="en-US" b="0" kern="0" dirty="0">
                <a:solidFill>
                  <a:srgbClr val="000000"/>
                </a:solidFill>
              </a:rPr>
              <a:t>Originally focused on Azure &amp; hybrid movement to/from on premises SQL Server:</a:t>
            </a:r>
          </a:p>
          <a:p>
            <a:pPr lvl="2"/>
            <a:r>
              <a:rPr lang="en-US" b="0" kern="0" dirty="0">
                <a:solidFill>
                  <a:srgbClr val="000000"/>
                </a:solidFill>
              </a:rPr>
              <a:t>Over time, expanded to more storage &amp; processing systems throughout</a:t>
            </a:r>
          </a:p>
          <a:p>
            <a:pPr lvl="1"/>
            <a:r>
              <a:rPr lang="en-US" b="0" kern="0" dirty="0">
                <a:solidFill>
                  <a:srgbClr val="000000"/>
                </a:solidFill>
              </a:rPr>
              <a:t>End-to-end pipeline monitoring and management</a:t>
            </a:r>
          </a:p>
          <a:p>
            <a:pPr lvl="1"/>
            <a:endParaRPr lang="en-US" b="0" kern="0" dirty="0">
              <a:solidFill>
                <a:srgbClr val="000000"/>
              </a:solidFill>
            </a:endParaRPr>
          </a:p>
          <a:p>
            <a:pPr lvl="1"/>
            <a:endParaRPr lang="en-US" b="0" kern="0" dirty="0">
              <a:solidFill>
                <a:srgbClr val="000000"/>
              </a:solidFill>
            </a:endParaRPr>
          </a:p>
          <a:p>
            <a:pPr lvl="1"/>
            <a:endParaRPr lang="en-US" b="0" kern="0" dirty="0">
              <a:solidFill>
                <a:srgbClr val="000000"/>
              </a:solidFill>
            </a:endParaRPr>
          </a:p>
        </p:txBody>
      </p:sp>
    </p:spTree>
    <p:extLst>
      <p:ext uri="{BB962C8B-B14F-4D97-AF65-F5344CB8AC3E}">
        <p14:creationId xmlns:p14="http://schemas.microsoft.com/office/powerpoint/2010/main" val="219346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b941c849-d98d-4eca-b71f-d100ae0f886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3C7-930C-45D9-8F38-512EBE1D790A}"/>
              </a:ext>
            </a:extLst>
          </p:cNvPr>
          <p:cNvSpPr>
            <a:spLocks noGrp="1"/>
          </p:cNvSpPr>
          <p:nvPr>
            <p:ph type="title"/>
          </p:nvPr>
        </p:nvSpPr>
        <p:spPr/>
        <p:txBody>
          <a:bodyPr/>
          <a:lstStyle/>
          <a:p>
            <a:r>
              <a:rPr lang="en-US" dirty="0"/>
              <a:t>Data Factory</a:t>
            </a:r>
          </a:p>
        </p:txBody>
      </p:sp>
      <p:graphicFrame>
        <p:nvGraphicFramePr>
          <p:cNvPr id="4" name="Diagram 3" descr="Azure Data Factory conceptually">
            <a:extLst>
              <a:ext uri="{FF2B5EF4-FFF2-40B4-BE49-F238E27FC236}">
                <a16:creationId xmlns:a16="http://schemas.microsoft.com/office/drawing/2014/main" id="{514E532F-9F34-4948-906B-4F201A0159DF}"/>
              </a:ext>
            </a:extLst>
          </p:cNvPr>
          <p:cNvGraphicFramePr/>
          <p:nvPr>
            <p:extLst>
              <p:ext uri="{D42A27DB-BD31-4B8C-83A1-F6EECF244321}">
                <p14:modId xmlns:p14="http://schemas.microsoft.com/office/powerpoint/2010/main" val="3004577292"/>
              </p:ext>
            </p:extLst>
          </p:nvPr>
        </p:nvGraphicFramePr>
        <p:xfrm>
          <a:off x="853281" y="3116262"/>
          <a:ext cx="8001000" cy="134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5A8BBD1B-D067-42AF-9C20-215D9E03A9DA}"/>
              </a:ext>
            </a:extLst>
          </p:cNvPr>
          <p:cNvSpPr txBox="1">
            <a:spLocks/>
          </p:cNvSpPr>
          <p:nvPr/>
        </p:nvSpPr>
        <p:spPr>
          <a:xfrm>
            <a:off x="206009" y="1371600"/>
            <a:ext cx="8915832" cy="9602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US" sz="2800" b="0" dirty="0">
                <a:gradFill>
                  <a:gsLst>
                    <a:gs pos="1250">
                      <a:srgbClr val="353535"/>
                    </a:gs>
                    <a:gs pos="100000">
                      <a:srgbClr val="353535"/>
                    </a:gs>
                  </a:gsLst>
                  <a:lin ang="5400000" scaled="0"/>
                </a:gradFill>
                <a:latin typeface="Segoe UI Light"/>
                <a:cs typeface="Arial" charset="0"/>
              </a:rPr>
              <a:t>Each Data Factory Solution is composed of four key components</a:t>
            </a:r>
          </a:p>
        </p:txBody>
      </p:sp>
    </p:spTree>
    <p:extLst>
      <p:ext uri="{BB962C8B-B14F-4D97-AF65-F5344CB8AC3E}">
        <p14:creationId xmlns:p14="http://schemas.microsoft.com/office/powerpoint/2010/main" val="1732302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64e836fc-4f6b-47fa-ac4f-bed18ae2e66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021C-79D0-48E3-A7FF-5A2704958F19}"/>
              </a:ext>
            </a:extLst>
          </p:cNvPr>
          <p:cNvSpPr>
            <a:spLocks noGrp="1"/>
          </p:cNvSpPr>
          <p:nvPr>
            <p:ph type="title"/>
          </p:nvPr>
        </p:nvSpPr>
        <p:spPr/>
        <p:txBody>
          <a:bodyPr/>
          <a:lstStyle/>
          <a:p>
            <a:r>
              <a:rPr lang="en-US" dirty="0"/>
              <a:t>Data Factory</a:t>
            </a:r>
          </a:p>
        </p:txBody>
      </p:sp>
      <p:grpSp>
        <p:nvGrpSpPr>
          <p:cNvPr id="3" name="Group 2" descr="Azure Data Factory options">
            <a:extLst>
              <a:ext uri="{FF2B5EF4-FFF2-40B4-BE49-F238E27FC236}">
                <a16:creationId xmlns:a16="http://schemas.microsoft.com/office/drawing/2014/main" id="{C68DA3C6-6957-44DC-9088-4C4AB1E2E8A2}"/>
              </a:ext>
            </a:extLst>
          </p:cNvPr>
          <p:cNvGrpSpPr/>
          <p:nvPr/>
        </p:nvGrpSpPr>
        <p:grpSpPr>
          <a:xfrm>
            <a:off x="396081" y="1516062"/>
            <a:ext cx="8382000" cy="5181600"/>
            <a:chOff x="396081" y="1516062"/>
            <a:chExt cx="8382000" cy="5181600"/>
          </a:xfrm>
        </p:grpSpPr>
        <p:graphicFrame>
          <p:nvGraphicFramePr>
            <p:cNvPr id="4" name="Diagram 3">
              <a:extLst>
                <a:ext uri="{FF2B5EF4-FFF2-40B4-BE49-F238E27FC236}">
                  <a16:creationId xmlns:a16="http://schemas.microsoft.com/office/drawing/2014/main" id="{A913FD9A-759B-4B0F-BF8A-86FF60BA3F09}"/>
                </a:ext>
              </a:extLst>
            </p:cNvPr>
            <p:cNvGraphicFramePr/>
            <p:nvPr>
              <p:extLst>
                <p:ext uri="{D42A27DB-BD31-4B8C-83A1-F6EECF244321}">
                  <p14:modId xmlns:p14="http://schemas.microsoft.com/office/powerpoint/2010/main" val="2824627248"/>
                </p:ext>
              </p:extLst>
            </p:nvPr>
          </p:nvGraphicFramePr>
          <p:xfrm>
            <a:off x="396081" y="1516062"/>
            <a:ext cx="2133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5FB8642-AC6D-4877-B158-B2222D8100B4}"/>
                </a:ext>
              </a:extLst>
            </p:cNvPr>
            <p:cNvSpPr/>
            <p:nvPr/>
          </p:nvSpPr>
          <p:spPr bwMode="auto">
            <a:xfrm>
              <a:off x="2682081" y="1516062"/>
              <a:ext cx="2819400" cy="9144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Relational Data</a:t>
              </a:r>
            </a:p>
          </p:txBody>
        </p:sp>
        <p:sp>
          <p:nvSpPr>
            <p:cNvPr id="6" name="Rectangle 5">
              <a:extLst>
                <a:ext uri="{FF2B5EF4-FFF2-40B4-BE49-F238E27FC236}">
                  <a16:creationId xmlns:a16="http://schemas.microsoft.com/office/drawing/2014/main" id="{44B285B9-1683-4993-A413-44717B176091}"/>
                </a:ext>
              </a:extLst>
            </p:cNvPr>
            <p:cNvSpPr/>
            <p:nvPr/>
          </p:nvSpPr>
          <p:spPr bwMode="auto">
            <a:xfrm>
              <a:off x="5958681" y="1516062"/>
              <a:ext cx="2819400" cy="9144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Non-relational Data</a:t>
              </a:r>
            </a:p>
          </p:txBody>
        </p:sp>
        <p:pic>
          <p:nvPicPr>
            <p:cNvPr id="7" name="Picture 2" descr="See the source image">
              <a:extLst>
                <a:ext uri="{FF2B5EF4-FFF2-40B4-BE49-F238E27FC236}">
                  <a16:creationId xmlns:a16="http://schemas.microsoft.com/office/drawing/2014/main" id="{C002F53F-962D-4985-8956-69B4BBD1C8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255" y="3192462"/>
              <a:ext cx="878368"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A172D951-BA08-42CF-9BB2-50A9AFBA60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5532" y="31924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EC7DD8-FD2A-47C8-A721-35990411E0D6}"/>
                </a:ext>
              </a:extLst>
            </p:cNvPr>
            <p:cNvPicPr>
              <a:picLocks noChangeAspect="1"/>
            </p:cNvPicPr>
            <p:nvPr/>
          </p:nvPicPr>
          <p:blipFill>
            <a:blip r:embed="rId10"/>
            <a:stretch>
              <a:fillRect/>
            </a:stretch>
          </p:blipFill>
          <p:spPr>
            <a:xfrm>
              <a:off x="5332641" y="3192462"/>
              <a:ext cx="545691" cy="457200"/>
            </a:xfrm>
            <a:prstGeom prst="rect">
              <a:avLst/>
            </a:prstGeom>
          </p:spPr>
        </p:pic>
        <p:pic>
          <p:nvPicPr>
            <p:cNvPr id="10" name="Picture 2" descr="See the source image">
              <a:extLst>
                <a:ext uri="{FF2B5EF4-FFF2-40B4-BE49-F238E27FC236}">
                  <a16:creationId xmlns:a16="http://schemas.microsoft.com/office/drawing/2014/main" id="{11724815-EEDF-43EE-A154-43CF9B9B36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3817" y="3283902"/>
              <a:ext cx="1039091"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e the source image">
              <a:extLst>
                <a:ext uri="{FF2B5EF4-FFF2-40B4-BE49-F238E27FC236}">
                  <a16:creationId xmlns:a16="http://schemas.microsoft.com/office/drawing/2014/main" id="{07CACDCF-8D88-4704-B7EF-BE4578DC8A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8241" y="3238182"/>
              <a:ext cx="545668" cy="36576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7F3934EA-9193-486D-AA22-A3FDE04711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5391" y="4625022"/>
              <a:ext cx="433449" cy="457200"/>
            </a:xfrm>
            <a:prstGeom prst="rect">
              <a:avLst/>
            </a:prstGeom>
          </p:spPr>
        </p:pic>
        <p:pic>
          <p:nvPicPr>
            <p:cNvPr id="13" name="Picture 6" descr="See the source image">
              <a:extLst>
                <a:ext uri="{FF2B5EF4-FFF2-40B4-BE49-F238E27FC236}">
                  <a16:creationId xmlns:a16="http://schemas.microsoft.com/office/drawing/2014/main" id="{4096003B-7BCD-4C3C-828F-88955695D5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0701" y="4716462"/>
              <a:ext cx="354025" cy="274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See the source image">
              <a:extLst>
                <a:ext uri="{FF2B5EF4-FFF2-40B4-BE49-F238E27FC236}">
                  <a16:creationId xmlns:a16="http://schemas.microsoft.com/office/drawing/2014/main" id="{A80D91C3-83D3-42D8-BC58-ABB39FF0AA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5648" y="462502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ee the source image">
              <a:extLst>
                <a:ext uri="{FF2B5EF4-FFF2-40B4-BE49-F238E27FC236}">
                  <a16:creationId xmlns:a16="http://schemas.microsoft.com/office/drawing/2014/main" id="{75EF4C68-1EDE-4072-9829-C5301AD2B2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69012" y="46707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See the source image">
              <a:extLst>
                <a:ext uri="{FF2B5EF4-FFF2-40B4-BE49-F238E27FC236}">
                  <a16:creationId xmlns:a16="http://schemas.microsoft.com/office/drawing/2014/main" id="{97A426D2-00D5-4FDF-8153-097FA2220D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81391" y="46707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2BC47E73-823C-4278-A308-16FE8E2FDB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56587" y="4625022"/>
              <a:ext cx="457200" cy="457200"/>
            </a:xfrm>
            <a:prstGeom prst="rect">
              <a:avLst/>
            </a:prstGeom>
          </p:spPr>
        </p:pic>
        <p:pic>
          <p:nvPicPr>
            <p:cNvPr id="18" name="Graphic 17">
              <a:extLst>
                <a:ext uri="{FF2B5EF4-FFF2-40B4-BE49-F238E27FC236}">
                  <a16:creationId xmlns:a16="http://schemas.microsoft.com/office/drawing/2014/main" id="{3C6D62CA-8266-4ADD-B30B-C788FF3452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14709" y="4670742"/>
              <a:ext cx="365760" cy="365760"/>
            </a:xfrm>
            <a:prstGeom prst="rect">
              <a:avLst/>
            </a:prstGeom>
          </p:spPr>
        </p:pic>
        <p:pic>
          <p:nvPicPr>
            <p:cNvPr id="19" name="Graphic 18">
              <a:extLst>
                <a:ext uri="{FF2B5EF4-FFF2-40B4-BE49-F238E27FC236}">
                  <a16:creationId xmlns:a16="http://schemas.microsoft.com/office/drawing/2014/main" id="{801E9D12-2729-4FD2-9541-A26E030CD0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02330" y="4625022"/>
              <a:ext cx="457200" cy="457200"/>
            </a:xfrm>
            <a:prstGeom prst="rect">
              <a:avLst/>
            </a:prstGeom>
          </p:spPr>
        </p:pic>
        <p:pic>
          <p:nvPicPr>
            <p:cNvPr id="20" name="Graphic 19">
              <a:extLst>
                <a:ext uri="{FF2B5EF4-FFF2-40B4-BE49-F238E27FC236}">
                  <a16:creationId xmlns:a16="http://schemas.microsoft.com/office/drawing/2014/main" id="{FFC2947F-B550-4C67-A652-53E620970C0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08028" y="5935662"/>
              <a:ext cx="476250" cy="476250"/>
            </a:xfrm>
            <a:prstGeom prst="rect">
              <a:avLst/>
            </a:prstGeom>
          </p:spPr>
        </p:pic>
      </p:grpSp>
    </p:spTree>
    <p:extLst>
      <p:ext uri="{BB962C8B-B14F-4D97-AF65-F5344CB8AC3E}">
        <p14:creationId xmlns:p14="http://schemas.microsoft.com/office/powerpoint/2010/main" val="155727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0b0fd96e-28b5-45ee-83c8-f3c403c7a6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AEC-8BA5-4096-9483-0147150874B3}"/>
              </a:ext>
            </a:extLst>
          </p:cNvPr>
          <p:cNvSpPr>
            <a:spLocks noGrp="1"/>
          </p:cNvSpPr>
          <p:nvPr>
            <p:ph type="title"/>
          </p:nvPr>
        </p:nvSpPr>
        <p:spPr/>
        <p:txBody>
          <a:bodyPr/>
          <a:lstStyle/>
          <a:p>
            <a:r>
              <a:rPr lang="en-US" dirty="0"/>
              <a:t>Data Factory</a:t>
            </a:r>
          </a:p>
        </p:txBody>
      </p:sp>
      <p:sp>
        <p:nvSpPr>
          <p:cNvPr id="4" name="Content Placeholder 2">
            <a:extLst>
              <a:ext uri="{FF2B5EF4-FFF2-40B4-BE49-F238E27FC236}">
                <a16:creationId xmlns:a16="http://schemas.microsoft.com/office/drawing/2014/main" id="{ADF39801-B63E-458E-A1F8-29AC76CC0A58}"/>
              </a:ext>
            </a:extLst>
          </p:cNvPr>
          <p:cNvSpPr txBox="1">
            <a:spLocks/>
          </p:cNvSpPr>
          <p:nvPr/>
        </p:nvSpPr>
        <p:spPr bwMode="auto">
          <a:xfrm>
            <a:off x="0" y="1020763"/>
            <a:ext cx="8118475" cy="1395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Azure Data Factory is an option to migrate data from Azure Data Lake to Azure SQL Data Warehouse</a:t>
            </a:r>
          </a:p>
          <a:p>
            <a:pPr marL="0" lvl="0" indent="0">
              <a:buNone/>
            </a:pPr>
            <a:endParaRPr lang="en-US" b="0" kern="0" dirty="0">
              <a:solidFill>
                <a:srgbClr val="000000"/>
              </a:solidFill>
            </a:endParaRPr>
          </a:p>
        </p:txBody>
      </p:sp>
      <p:grpSp>
        <p:nvGrpSpPr>
          <p:cNvPr id="3" name="Group 2" descr="SQL Data Warehouse and Azure Data Factory combined example">
            <a:extLst>
              <a:ext uri="{FF2B5EF4-FFF2-40B4-BE49-F238E27FC236}">
                <a16:creationId xmlns:a16="http://schemas.microsoft.com/office/drawing/2014/main" id="{DF98B0AC-DC6A-46E2-927D-A73C085745BD}"/>
              </a:ext>
            </a:extLst>
          </p:cNvPr>
          <p:cNvGrpSpPr/>
          <p:nvPr/>
        </p:nvGrpSpPr>
        <p:grpSpPr>
          <a:xfrm>
            <a:off x="167481" y="2436557"/>
            <a:ext cx="8839200" cy="4011073"/>
            <a:chOff x="167481" y="2436557"/>
            <a:chExt cx="8839200" cy="4011073"/>
          </a:xfrm>
        </p:grpSpPr>
        <p:pic>
          <p:nvPicPr>
            <p:cNvPr id="5" name="Graphic 4">
              <a:extLst>
                <a:ext uri="{FF2B5EF4-FFF2-40B4-BE49-F238E27FC236}">
                  <a16:creationId xmlns:a16="http://schemas.microsoft.com/office/drawing/2014/main" id="{04B2EBE9-E192-4D22-8FBF-E899511A4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846" y="4705343"/>
              <a:ext cx="591671" cy="457200"/>
            </a:xfrm>
            <a:prstGeom prst="rect">
              <a:avLst/>
            </a:prstGeom>
          </p:spPr>
        </p:pic>
        <p:pic>
          <p:nvPicPr>
            <p:cNvPr id="6" name="Graphic 5">
              <a:extLst>
                <a:ext uri="{FF2B5EF4-FFF2-40B4-BE49-F238E27FC236}">
                  <a16:creationId xmlns:a16="http://schemas.microsoft.com/office/drawing/2014/main" id="{10635EE7-173D-4B42-A48E-71B3BC8B4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8052" y="5578950"/>
              <a:ext cx="515257" cy="457200"/>
            </a:xfrm>
            <a:prstGeom prst="rect">
              <a:avLst/>
            </a:prstGeom>
          </p:spPr>
        </p:pic>
        <p:pic>
          <p:nvPicPr>
            <p:cNvPr id="7" name="Graphic 6">
              <a:extLst>
                <a:ext uri="{FF2B5EF4-FFF2-40B4-BE49-F238E27FC236}">
                  <a16:creationId xmlns:a16="http://schemas.microsoft.com/office/drawing/2014/main" id="{FEFC90BD-7E00-4D53-8EA3-9B18B6B22B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4448" t="23418" r="17734" b="26582"/>
            <a:stretch/>
          </p:blipFill>
          <p:spPr>
            <a:xfrm>
              <a:off x="7509583" y="3646097"/>
              <a:ext cx="792193" cy="640080"/>
            </a:xfrm>
            <a:prstGeom prst="rect">
              <a:avLst/>
            </a:prstGeom>
          </p:spPr>
        </p:pic>
        <p:pic>
          <p:nvPicPr>
            <p:cNvPr id="8" name="Graphic 7">
              <a:extLst>
                <a:ext uri="{FF2B5EF4-FFF2-40B4-BE49-F238E27FC236}">
                  <a16:creationId xmlns:a16="http://schemas.microsoft.com/office/drawing/2014/main" id="{95993A20-71B7-4690-B552-768F1B7D7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913" y="4705343"/>
              <a:ext cx="457200" cy="457200"/>
            </a:xfrm>
            <a:prstGeom prst="rect">
              <a:avLst/>
            </a:prstGeom>
          </p:spPr>
        </p:pic>
        <p:pic>
          <p:nvPicPr>
            <p:cNvPr id="9" name="Graphic 8">
              <a:extLst>
                <a:ext uri="{FF2B5EF4-FFF2-40B4-BE49-F238E27FC236}">
                  <a16:creationId xmlns:a16="http://schemas.microsoft.com/office/drawing/2014/main" id="{5465EEC2-F421-4655-AB1A-FA5E2E4FA1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44" y="3420256"/>
              <a:ext cx="828339" cy="640080"/>
            </a:xfrm>
            <a:prstGeom prst="rect">
              <a:avLst/>
            </a:prstGeom>
          </p:spPr>
        </p:pic>
        <p:pic>
          <p:nvPicPr>
            <p:cNvPr id="10" name="Graphic 9">
              <a:extLst>
                <a:ext uri="{FF2B5EF4-FFF2-40B4-BE49-F238E27FC236}">
                  <a16:creationId xmlns:a16="http://schemas.microsoft.com/office/drawing/2014/main" id="{01F594C8-CF90-4310-9721-EE1ACA1366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44" y="5807550"/>
              <a:ext cx="828339" cy="640080"/>
            </a:xfrm>
            <a:prstGeom prst="rect">
              <a:avLst/>
            </a:prstGeom>
          </p:spPr>
        </p:pic>
        <p:pic>
          <p:nvPicPr>
            <p:cNvPr id="11" name="Graphic 10">
              <a:extLst>
                <a:ext uri="{FF2B5EF4-FFF2-40B4-BE49-F238E27FC236}">
                  <a16:creationId xmlns:a16="http://schemas.microsoft.com/office/drawing/2014/main" id="{BF3EC88E-5719-47F5-8AD8-A8E1DCC63C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1033" y="5303722"/>
              <a:ext cx="457200" cy="457200"/>
            </a:xfrm>
            <a:prstGeom prst="rect">
              <a:avLst/>
            </a:prstGeom>
          </p:spPr>
        </p:pic>
        <p:pic>
          <p:nvPicPr>
            <p:cNvPr id="12" name="Graphic 11">
              <a:extLst>
                <a:ext uri="{FF2B5EF4-FFF2-40B4-BE49-F238E27FC236}">
                  <a16:creationId xmlns:a16="http://schemas.microsoft.com/office/drawing/2014/main" id="{2340CE9A-A3BE-4571-88E6-06CDC1CF19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31009" y="4591043"/>
              <a:ext cx="685800" cy="685800"/>
            </a:xfrm>
            <a:prstGeom prst="rect">
              <a:avLst/>
            </a:prstGeom>
          </p:spPr>
        </p:pic>
        <p:pic>
          <p:nvPicPr>
            <p:cNvPr id="13" name="Graphic 12">
              <a:extLst>
                <a:ext uri="{FF2B5EF4-FFF2-40B4-BE49-F238E27FC236}">
                  <a16:creationId xmlns:a16="http://schemas.microsoft.com/office/drawing/2014/main" id="{CA91534B-5F5D-4F28-814A-52D3414BB4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02458" y="3040062"/>
              <a:ext cx="685800" cy="685800"/>
            </a:xfrm>
            <a:prstGeom prst="rect">
              <a:avLst/>
            </a:prstGeom>
          </p:spPr>
        </p:pic>
        <p:pic>
          <p:nvPicPr>
            <p:cNvPr id="14" name="Graphic 13">
              <a:extLst>
                <a:ext uri="{FF2B5EF4-FFF2-40B4-BE49-F238E27FC236}">
                  <a16:creationId xmlns:a16="http://schemas.microsoft.com/office/drawing/2014/main" id="{C3469E17-FE5C-4B00-A603-FA54EDC8B0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02458" y="4591043"/>
              <a:ext cx="685800" cy="685800"/>
            </a:xfrm>
            <a:prstGeom prst="rect">
              <a:avLst/>
            </a:prstGeom>
          </p:spPr>
        </p:pic>
        <p:sp>
          <p:nvSpPr>
            <p:cNvPr id="15" name="TextBox 14">
              <a:extLst>
                <a:ext uri="{FF2B5EF4-FFF2-40B4-BE49-F238E27FC236}">
                  <a16:creationId xmlns:a16="http://schemas.microsoft.com/office/drawing/2014/main" id="{9650E91F-BC7B-4941-B0B8-302FCC1A887D}"/>
                </a:ext>
              </a:extLst>
            </p:cNvPr>
            <p:cNvSpPr txBox="1"/>
            <p:nvPr/>
          </p:nvSpPr>
          <p:spPr>
            <a:xfrm>
              <a:off x="2563384" y="2436557"/>
              <a:ext cx="1649747"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Lake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Analytics</a:t>
              </a:r>
            </a:p>
          </p:txBody>
        </p:sp>
        <p:sp>
          <p:nvSpPr>
            <p:cNvPr id="16" name="TextBox 15">
              <a:extLst>
                <a:ext uri="{FF2B5EF4-FFF2-40B4-BE49-F238E27FC236}">
                  <a16:creationId xmlns:a16="http://schemas.microsoft.com/office/drawing/2014/main" id="{7C18686D-F46D-4DF0-9DBD-67096A56A8E9}"/>
                </a:ext>
              </a:extLst>
            </p:cNvPr>
            <p:cNvSpPr txBox="1"/>
            <p:nvPr/>
          </p:nvSpPr>
          <p:spPr>
            <a:xfrm>
              <a:off x="2563384" y="5216620"/>
              <a:ext cx="1649747"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Lake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Store</a:t>
              </a:r>
            </a:p>
          </p:txBody>
        </p:sp>
        <p:sp>
          <p:nvSpPr>
            <p:cNvPr id="17" name="TextBox 16">
              <a:extLst>
                <a:ext uri="{FF2B5EF4-FFF2-40B4-BE49-F238E27FC236}">
                  <a16:creationId xmlns:a16="http://schemas.microsoft.com/office/drawing/2014/main" id="{F741BB8E-1865-4E79-8FE5-A19A2A75849F}"/>
                </a:ext>
              </a:extLst>
            </p:cNvPr>
            <p:cNvSpPr txBox="1"/>
            <p:nvPr/>
          </p:nvSpPr>
          <p:spPr>
            <a:xfrm>
              <a:off x="4213131" y="5799729"/>
              <a:ext cx="1806135" cy="48936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Factory</a:t>
              </a:r>
            </a:p>
          </p:txBody>
        </p:sp>
        <p:sp>
          <p:nvSpPr>
            <p:cNvPr id="18" name="TextBox 17">
              <a:extLst>
                <a:ext uri="{FF2B5EF4-FFF2-40B4-BE49-F238E27FC236}">
                  <a16:creationId xmlns:a16="http://schemas.microsoft.com/office/drawing/2014/main" id="{65543D32-2970-4AA2-8979-5DB741EDB809}"/>
                </a:ext>
              </a:extLst>
            </p:cNvPr>
            <p:cNvSpPr txBox="1"/>
            <p:nvPr/>
          </p:nvSpPr>
          <p:spPr>
            <a:xfrm>
              <a:off x="5709568" y="3981275"/>
              <a:ext cx="1614481"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SQL Data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Warehouse</a:t>
              </a:r>
            </a:p>
          </p:txBody>
        </p:sp>
        <p:sp>
          <p:nvSpPr>
            <p:cNvPr id="19" name="TextBox 18">
              <a:extLst>
                <a:ext uri="{FF2B5EF4-FFF2-40B4-BE49-F238E27FC236}">
                  <a16:creationId xmlns:a16="http://schemas.microsoft.com/office/drawing/2014/main" id="{B96CB956-AE9F-4C03-933D-11B8BF6733FB}"/>
                </a:ext>
              </a:extLst>
            </p:cNvPr>
            <p:cNvSpPr txBox="1"/>
            <p:nvPr/>
          </p:nvSpPr>
          <p:spPr>
            <a:xfrm>
              <a:off x="233204" y="3440214"/>
              <a:ext cx="938398"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Relational</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Database</a:t>
              </a:r>
            </a:p>
          </p:txBody>
        </p:sp>
        <p:sp>
          <p:nvSpPr>
            <p:cNvPr id="20" name="TextBox 19">
              <a:extLst>
                <a:ext uri="{FF2B5EF4-FFF2-40B4-BE49-F238E27FC236}">
                  <a16:creationId xmlns:a16="http://schemas.microsoft.com/office/drawing/2014/main" id="{6C5B970D-FF94-4807-B52F-FD8C5116D87E}"/>
                </a:ext>
              </a:extLst>
            </p:cNvPr>
            <p:cNvSpPr txBox="1"/>
            <p:nvPr/>
          </p:nvSpPr>
          <p:spPr>
            <a:xfrm>
              <a:off x="396710" y="4633861"/>
              <a:ext cx="774892"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HDFS</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Cluster</a:t>
              </a:r>
            </a:p>
          </p:txBody>
        </p:sp>
        <p:sp>
          <p:nvSpPr>
            <p:cNvPr id="21" name="TextBox 20">
              <a:extLst>
                <a:ext uri="{FF2B5EF4-FFF2-40B4-BE49-F238E27FC236}">
                  <a16:creationId xmlns:a16="http://schemas.microsoft.com/office/drawing/2014/main" id="{DD539116-88BE-425C-A7CA-6FD564DE5FA7}"/>
                </a:ext>
              </a:extLst>
            </p:cNvPr>
            <p:cNvSpPr txBox="1"/>
            <p:nvPr/>
          </p:nvSpPr>
          <p:spPr>
            <a:xfrm>
              <a:off x="167481" y="5827508"/>
              <a:ext cx="1004121"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Streaming</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Data</a:t>
              </a:r>
            </a:p>
          </p:txBody>
        </p:sp>
        <p:sp>
          <p:nvSpPr>
            <p:cNvPr id="22" name="TextBox 21">
              <a:extLst>
                <a:ext uri="{FF2B5EF4-FFF2-40B4-BE49-F238E27FC236}">
                  <a16:creationId xmlns:a16="http://schemas.microsoft.com/office/drawing/2014/main" id="{49977A70-45C0-44D9-A77B-BB737BDC8BE0}"/>
                </a:ext>
              </a:extLst>
            </p:cNvPr>
            <p:cNvSpPr txBox="1"/>
            <p:nvPr/>
          </p:nvSpPr>
          <p:spPr>
            <a:xfrm>
              <a:off x="8034556" y="5586429"/>
              <a:ext cx="885500" cy="44781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Power BI</a:t>
              </a:r>
            </a:p>
          </p:txBody>
        </p:sp>
        <p:sp>
          <p:nvSpPr>
            <p:cNvPr id="23" name="TextBox 22">
              <a:extLst>
                <a:ext uri="{FF2B5EF4-FFF2-40B4-BE49-F238E27FC236}">
                  <a16:creationId xmlns:a16="http://schemas.microsoft.com/office/drawing/2014/main" id="{0D87DDC8-3C09-43D6-B6BD-1CC5935178F3}"/>
                </a:ext>
              </a:extLst>
            </p:cNvPr>
            <p:cNvSpPr txBox="1"/>
            <p:nvPr/>
          </p:nvSpPr>
          <p:spPr>
            <a:xfrm>
              <a:off x="8034556" y="4633861"/>
              <a:ext cx="972125" cy="6001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Interactive</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Analytics</a:t>
              </a:r>
            </a:p>
          </p:txBody>
        </p:sp>
        <p:sp>
          <p:nvSpPr>
            <p:cNvPr id="24" name="TextBox 23">
              <a:extLst>
                <a:ext uri="{FF2B5EF4-FFF2-40B4-BE49-F238E27FC236}">
                  <a16:creationId xmlns:a16="http://schemas.microsoft.com/office/drawing/2014/main" id="{FEB64936-C559-44B9-AEAE-033D74CF5C76}"/>
                </a:ext>
              </a:extLst>
            </p:cNvPr>
            <p:cNvSpPr txBox="1"/>
            <p:nvPr/>
          </p:nvSpPr>
          <p:spPr>
            <a:xfrm>
              <a:off x="8034556" y="3666055"/>
              <a:ext cx="710772" cy="6001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Web</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Portal</a:t>
              </a:r>
            </a:p>
          </p:txBody>
        </p:sp>
        <p:cxnSp>
          <p:nvCxnSpPr>
            <p:cNvPr id="25" name="Straight Arrow Connector 24">
              <a:extLst>
                <a:ext uri="{FF2B5EF4-FFF2-40B4-BE49-F238E27FC236}">
                  <a16:creationId xmlns:a16="http://schemas.microsoft.com/office/drawing/2014/main" id="{502FE5BE-FEAF-472A-98FB-D6F837D77EF9}"/>
                </a:ext>
              </a:extLst>
            </p:cNvPr>
            <p:cNvCxnSpPr>
              <a:cxnSpLocks/>
            </p:cNvCxnSpPr>
            <p:nvPr/>
          </p:nvCxnSpPr>
          <p:spPr>
            <a:xfrm>
              <a:off x="1709683" y="4933943"/>
              <a:ext cx="853701" cy="0"/>
            </a:xfrm>
            <a:prstGeom prst="straightConnector1">
              <a:avLst/>
            </a:prstGeom>
            <a:noFill/>
            <a:ln w="38100" cap="flat" cmpd="sng" algn="ctr">
              <a:solidFill>
                <a:srgbClr val="353535"/>
              </a:solidFill>
              <a:prstDash val="solid"/>
              <a:headEnd type="none"/>
              <a:tailEnd type="triangle"/>
            </a:ln>
            <a:effectLst/>
          </p:spPr>
        </p:cxnSp>
        <p:cxnSp>
          <p:nvCxnSpPr>
            <p:cNvPr id="26" name="Straight Arrow Connector 25">
              <a:extLst>
                <a:ext uri="{FF2B5EF4-FFF2-40B4-BE49-F238E27FC236}">
                  <a16:creationId xmlns:a16="http://schemas.microsoft.com/office/drawing/2014/main" id="{169B9C36-79D6-4646-8CD9-3E4E3F04B4BF}"/>
                </a:ext>
              </a:extLst>
            </p:cNvPr>
            <p:cNvCxnSpPr>
              <a:cxnSpLocks/>
            </p:cNvCxnSpPr>
            <p:nvPr/>
          </p:nvCxnSpPr>
          <p:spPr>
            <a:xfrm>
              <a:off x="1709682" y="3740296"/>
              <a:ext cx="828338" cy="965047"/>
            </a:xfrm>
            <a:prstGeom prst="straightConnector1">
              <a:avLst/>
            </a:prstGeom>
            <a:noFill/>
            <a:ln w="38100" cap="flat" cmpd="sng" algn="ctr">
              <a:solidFill>
                <a:srgbClr val="353535"/>
              </a:solidFill>
              <a:prstDash val="solid"/>
              <a:headEnd type="none"/>
              <a:tailEnd type="triangle"/>
            </a:ln>
            <a:effectLst/>
          </p:spPr>
        </p:cxnSp>
        <p:cxnSp>
          <p:nvCxnSpPr>
            <p:cNvPr id="27" name="Straight Arrow Connector 26">
              <a:extLst>
                <a:ext uri="{FF2B5EF4-FFF2-40B4-BE49-F238E27FC236}">
                  <a16:creationId xmlns:a16="http://schemas.microsoft.com/office/drawing/2014/main" id="{A8CCC4D2-6AA6-40DD-B828-07F89AA6B576}"/>
                </a:ext>
              </a:extLst>
            </p:cNvPr>
            <p:cNvCxnSpPr>
              <a:cxnSpLocks/>
            </p:cNvCxnSpPr>
            <p:nvPr/>
          </p:nvCxnSpPr>
          <p:spPr>
            <a:xfrm flipV="1">
              <a:off x="1709681" y="5162543"/>
              <a:ext cx="839289" cy="965048"/>
            </a:xfrm>
            <a:prstGeom prst="straightConnector1">
              <a:avLst/>
            </a:prstGeom>
            <a:noFill/>
            <a:ln w="38100" cap="flat" cmpd="sng" algn="ctr">
              <a:solidFill>
                <a:srgbClr val="353535"/>
              </a:solidFill>
              <a:prstDash val="solid"/>
              <a:headEnd type="none"/>
              <a:tailEnd type="triangle"/>
            </a:ln>
            <a:effectLst/>
          </p:spPr>
        </p:cxnSp>
        <p:cxnSp>
          <p:nvCxnSpPr>
            <p:cNvPr id="28" name="Straight Arrow Connector 27">
              <a:extLst>
                <a:ext uri="{FF2B5EF4-FFF2-40B4-BE49-F238E27FC236}">
                  <a16:creationId xmlns:a16="http://schemas.microsoft.com/office/drawing/2014/main" id="{5292E365-E6D4-4FF2-BE90-C8BC59CF65F9}"/>
                </a:ext>
              </a:extLst>
            </p:cNvPr>
            <p:cNvCxnSpPr>
              <a:cxnSpLocks/>
            </p:cNvCxnSpPr>
            <p:nvPr/>
          </p:nvCxnSpPr>
          <p:spPr>
            <a:xfrm>
              <a:off x="3039599" y="3900316"/>
              <a:ext cx="0" cy="581952"/>
            </a:xfrm>
            <a:prstGeom prst="straightConnector1">
              <a:avLst/>
            </a:prstGeom>
            <a:noFill/>
            <a:ln w="76200" cap="flat" cmpd="sng" algn="ctr">
              <a:solidFill>
                <a:srgbClr val="353535"/>
              </a:solidFill>
              <a:prstDash val="solid"/>
              <a:headEnd type="triangle" w="med" len="med"/>
              <a:tailEnd type="triangle" w="med" len="med"/>
            </a:ln>
            <a:effectLst/>
          </p:spPr>
        </p:cxnSp>
        <p:cxnSp>
          <p:nvCxnSpPr>
            <p:cNvPr id="29" name="Straight Arrow Connector 28">
              <a:extLst>
                <a:ext uri="{FF2B5EF4-FFF2-40B4-BE49-F238E27FC236}">
                  <a16:creationId xmlns:a16="http://schemas.microsoft.com/office/drawing/2014/main" id="{7FFC9CBA-78FE-4EF4-9D9B-981DF752710A}"/>
                </a:ext>
              </a:extLst>
            </p:cNvPr>
            <p:cNvCxnSpPr>
              <a:cxnSpLocks/>
            </p:cNvCxnSpPr>
            <p:nvPr/>
          </p:nvCxnSpPr>
          <p:spPr>
            <a:xfrm flipH="1">
              <a:off x="6777649" y="4907092"/>
              <a:ext cx="853701" cy="0"/>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0" name="Straight Arrow Connector 29">
              <a:extLst>
                <a:ext uri="{FF2B5EF4-FFF2-40B4-BE49-F238E27FC236}">
                  <a16:creationId xmlns:a16="http://schemas.microsoft.com/office/drawing/2014/main" id="{E126D98F-6703-4729-94DB-6329515B675B}"/>
                </a:ext>
              </a:extLst>
            </p:cNvPr>
            <p:cNvCxnSpPr>
              <a:cxnSpLocks/>
            </p:cNvCxnSpPr>
            <p:nvPr/>
          </p:nvCxnSpPr>
          <p:spPr>
            <a:xfrm flipH="1">
              <a:off x="6777649" y="4080307"/>
              <a:ext cx="731934" cy="712355"/>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1" name="Straight Arrow Connector 30">
              <a:extLst>
                <a:ext uri="{FF2B5EF4-FFF2-40B4-BE49-F238E27FC236}">
                  <a16:creationId xmlns:a16="http://schemas.microsoft.com/office/drawing/2014/main" id="{93FEF9D8-1D19-407E-B39A-5126845A0D90}"/>
                </a:ext>
              </a:extLst>
            </p:cNvPr>
            <p:cNvCxnSpPr>
              <a:cxnSpLocks/>
            </p:cNvCxnSpPr>
            <p:nvPr/>
          </p:nvCxnSpPr>
          <p:spPr>
            <a:xfrm flipH="1" flipV="1">
              <a:off x="6777648" y="5021262"/>
              <a:ext cx="870404" cy="671858"/>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2" name="Straight Arrow Connector 31">
              <a:extLst>
                <a:ext uri="{FF2B5EF4-FFF2-40B4-BE49-F238E27FC236}">
                  <a16:creationId xmlns:a16="http://schemas.microsoft.com/office/drawing/2014/main" id="{51A8D602-736E-48DE-9DBF-54E0AF3865C5}"/>
                </a:ext>
              </a:extLst>
            </p:cNvPr>
            <p:cNvCxnSpPr>
              <a:cxnSpLocks/>
            </p:cNvCxnSpPr>
            <p:nvPr/>
          </p:nvCxnSpPr>
          <p:spPr>
            <a:xfrm>
              <a:off x="3596481" y="4933943"/>
              <a:ext cx="2182236" cy="0"/>
            </a:xfrm>
            <a:prstGeom prst="straightConnector1">
              <a:avLst/>
            </a:prstGeom>
            <a:noFill/>
            <a:ln w="76200" cap="flat" cmpd="sng" algn="ctr">
              <a:solidFill>
                <a:srgbClr val="353535"/>
              </a:solidFill>
              <a:prstDash val="solid"/>
              <a:headEnd type="none"/>
              <a:tailEnd type="triangle"/>
            </a:ln>
            <a:effectLst/>
          </p:spPr>
        </p:cxnSp>
      </p:grpSp>
    </p:spTree>
    <p:extLst>
      <p:ext uri="{BB962C8B-B14F-4D97-AF65-F5344CB8AC3E}">
        <p14:creationId xmlns:p14="http://schemas.microsoft.com/office/powerpoint/2010/main" val="4223072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ca4b3913-b4f0-4226-886c-f6c165002f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0508-BE5C-44BA-B780-21EBF23E73F5}"/>
              </a:ext>
            </a:extLst>
          </p:cNvPr>
          <p:cNvSpPr>
            <a:spLocks noGrp="1"/>
          </p:cNvSpPr>
          <p:nvPr>
            <p:ph type="title"/>
          </p:nvPr>
        </p:nvSpPr>
        <p:spPr/>
        <p:txBody>
          <a:bodyPr/>
          <a:lstStyle/>
          <a:p>
            <a:r>
              <a:rPr lang="en-US" dirty="0"/>
              <a:t>Lesson 5: Data Analysis</a:t>
            </a:r>
          </a:p>
        </p:txBody>
      </p:sp>
      <p:sp>
        <p:nvSpPr>
          <p:cNvPr id="3" name="Text Placeholder 2">
            <a:extLst>
              <a:ext uri="{FF2B5EF4-FFF2-40B4-BE49-F238E27FC236}">
                <a16:creationId xmlns:a16="http://schemas.microsoft.com/office/drawing/2014/main" id="{DA5A0AE1-95BB-4EBF-81F3-13F1DD29BC44}"/>
              </a:ext>
            </a:extLst>
          </p:cNvPr>
          <p:cNvSpPr>
            <a:spLocks noGrp="1"/>
          </p:cNvSpPr>
          <p:nvPr>
            <p:ph type="body" idx="1"/>
          </p:nvPr>
        </p:nvSpPr>
        <p:spPr/>
        <p:txBody>
          <a:bodyPr/>
          <a:lstStyle/>
          <a:p>
            <a:r>
              <a:rPr lang="en-US" dirty="0"/>
              <a:t>Data Analysis Options</a:t>
            </a:r>
          </a:p>
        </p:txBody>
      </p:sp>
    </p:spTree>
    <p:extLst>
      <p:ext uri="{BB962C8B-B14F-4D97-AF65-F5344CB8AC3E}">
        <p14:creationId xmlns:p14="http://schemas.microsoft.com/office/powerpoint/2010/main" val="308783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b32de3fb-2f76-4e6a-87fa-6792898ed94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89A7-8FE2-45BD-9CE0-8085D63040F3}"/>
              </a:ext>
            </a:extLst>
          </p:cNvPr>
          <p:cNvSpPr>
            <a:spLocks noGrp="1"/>
          </p:cNvSpPr>
          <p:nvPr>
            <p:ph type="title"/>
          </p:nvPr>
        </p:nvSpPr>
        <p:spPr/>
        <p:txBody>
          <a:bodyPr/>
          <a:lstStyle/>
          <a:p>
            <a:r>
              <a:rPr lang="en-US" dirty="0"/>
              <a:t>Data Analysis Options</a:t>
            </a:r>
          </a:p>
        </p:txBody>
      </p:sp>
      <p:sp>
        <p:nvSpPr>
          <p:cNvPr id="4" name="Content Placeholder 2">
            <a:extLst>
              <a:ext uri="{FF2B5EF4-FFF2-40B4-BE49-F238E27FC236}">
                <a16:creationId xmlns:a16="http://schemas.microsoft.com/office/drawing/2014/main" id="{FD370631-F2DE-43DD-A43D-E37153C9A8E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Analysis Services:</a:t>
            </a:r>
          </a:p>
          <a:p>
            <a:pPr lvl="1"/>
            <a:r>
              <a:rPr lang="en-US" b="0" kern="0" dirty="0">
                <a:solidFill>
                  <a:srgbClr val="000000"/>
                </a:solidFill>
              </a:rPr>
              <a:t>Enterprise BI-as-a-Service</a:t>
            </a:r>
          </a:p>
          <a:p>
            <a:pPr lvl="1"/>
            <a:r>
              <a:rPr lang="en-US" b="0" kern="0" dirty="0">
                <a:solidFill>
                  <a:srgbClr val="000000"/>
                </a:solidFill>
              </a:rPr>
              <a:t>Increases efficiency of queries:</a:t>
            </a:r>
          </a:p>
          <a:p>
            <a:pPr lvl="2"/>
            <a:r>
              <a:rPr lang="en-US" b="0" kern="0" dirty="0">
                <a:solidFill>
                  <a:srgbClr val="000000"/>
                </a:solidFill>
              </a:rPr>
              <a:t>Complex raw data is optimized “behind the scenes” for search and processing</a:t>
            </a:r>
          </a:p>
          <a:p>
            <a:pPr lvl="2"/>
            <a:r>
              <a:rPr lang="en-US" b="0" kern="0" dirty="0">
                <a:solidFill>
                  <a:srgbClr val="000000"/>
                </a:solidFill>
              </a:rPr>
              <a:t>DirectQuery-caliber speeds are achievable on many data sources</a:t>
            </a:r>
          </a:p>
          <a:p>
            <a:pPr lvl="1"/>
            <a:r>
              <a:rPr lang="en-US" b="0" kern="0" dirty="0">
                <a:solidFill>
                  <a:srgbClr val="000000"/>
                </a:solidFill>
              </a:rPr>
              <a:t>Easier for users to surface data:</a:t>
            </a:r>
          </a:p>
          <a:p>
            <a:pPr lvl="2"/>
            <a:r>
              <a:rPr lang="en-US" b="0" kern="0" dirty="0">
                <a:solidFill>
                  <a:srgbClr val="000000"/>
                </a:solidFill>
              </a:rPr>
              <a:t>Data is surfaced in user-friendly business models</a:t>
            </a:r>
          </a:p>
          <a:p>
            <a:pPr lvl="2"/>
            <a:r>
              <a:rPr lang="en-US" b="0" kern="0" dirty="0">
                <a:solidFill>
                  <a:srgbClr val="000000"/>
                </a:solidFill>
              </a:rPr>
              <a:t>Users can use well-known tools, like Excel or Power BI, to query the models</a:t>
            </a:r>
          </a:p>
          <a:p>
            <a:pPr lvl="1"/>
            <a:endParaRPr lang="en-US" b="0" kern="0" dirty="0">
              <a:solidFill>
                <a:srgbClr val="000000"/>
              </a:solidFill>
            </a:endParaRPr>
          </a:p>
        </p:txBody>
      </p:sp>
    </p:spTree>
    <p:extLst>
      <p:ext uri="{BB962C8B-B14F-4D97-AF65-F5344CB8AC3E}">
        <p14:creationId xmlns:p14="http://schemas.microsoft.com/office/powerpoint/2010/main" val="22741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F10C-2A9A-4EBC-BADF-060DBEF3F24C}"/>
              </a:ext>
            </a:extLst>
          </p:cNvPr>
          <p:cNvSpPr>
            <a:spLocks noGrp="1"/>
          </p:cNvSpPr>
          <p:nvPr>
            <p:ph type="title"/>
          </p:nvPr>
        </p:nvSpPr>
        <p:spPr/>
        <p:txBody>
          <a:bodyPr/>
          <a:lstStyle/>
          <a:p>
            <a:r>
              <a:rPr lang="en-US" dirty="0"/>
              <a:t>Azure SQL Database</a:t>
            </a:r>
          </a:p>
        </p:txBody>
      </p:sp>
      <p:sp>
        <p:nvSpPr>
          <p:cNvPr id="4" name="Content Placeholder 2">
            <a:extLst>
              <a:ext uri="{FF2B5EF4-FFF2-40B4-BE49-F238E27FC236}">
                <a16:creationId xmlns:a16="http://schemas.microsoft.com/office/drawing/2014/main" id="{A6BEAC8F-CF5B-4B37-A361-BAF2B93B76F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SQL-as-a-Service Offering:</a:t>
            </a:r>
          </a:p>
          <a:p>
            <a:pPr lvl="1"/>
            <a:r>
              <a:rPr lang="en-US" b="0" kern="0" dirty="0">
                <a:solidFill>
                  <a:srgbClr val="000000"/>
                </a:solidFill>
              </a:rPr>
              <a:t>Fully managed</a:t>
            </a:r>
          </a:p>
          <a:p>
            <a:pPr lvl="1"/>
            <a:r>
              <a:rPr lang="en-US" b="0" kern="0" dirty="0">
                <a:solidFill>
                  <a:srgbClr val="000000"/>
                </a:solidFill>
              </a:rPr>
              <a:t>Automatically replicated</a:t>
            </a:r>
          </a:p>
          <a:p>
            <a:pPr lvl="1"/>
            <a:r>
              <a:rPr lang="en-US" b="0" kern="0" dirty="0">
                <a:solidFill>
                  <a:srgbClr val="000000"/>
                </a:solidFill>
              </a:rPr>
              <a:t>Compatible with existing TDS-capable software:</a:t>
            </a:r>
          </a:p>
          <a:p>
            <a:pPr lvl="2"/>
            <a:r>
              <a:rPr lang="en-US" b="0" kern="0" dirty="0">
                <a:solidFill>
                  <a:srgbClr val="000000"/>
                </a:solidFill>
              </a:rPr>
              <a:t>Visual Studio</a:t>
            </a:r>
          </a:p>
          <a:p>
            <a:pPr lvl="2"/>
            <a:r>
              <a:rPr lang="en-US" b="0" kern="0" dirty="0">
                <a:solidFill>
                  <a:srgbClr val="000000"/>
                </a:solidFill>
              </a:rPr>
              <a:t>SQL Server Management Studio</a:t>
            </a:r>
          </a:p>
          <a:p>
            <a:pPr lvl="2"/>
            <a:r>
              <a:rPr lang="en-US" b="0" kern="0" dirty="0">
                <a:solidFill>
                  <a:srgbClr val="000000"/>
                </a:solidFill>
              </a:rPr>
              <a:t>Entity Framework</a:t>
            </a:r>
          </a:p>
          <a:p>
            <a:pPr lvl="1"/>
            <a:r>
              <a:rPr lang="en-US" b="0" kern="0" dirty="0">
                <a:solidFill>
                  <a:srgbClr val="000000"/>
                </a:solidFill>
              </a:rPr>
              <a:t>Managed using existing tools, the CLI, PowerShell or the Portal</a:t>
            </a:r>
          </a:p>
          <a:p>
            <a:pPr lvl="1"/>
            <a:r>
              <a:rPr lang="en-US" b="0" kern="0" dirty="0">
                <a:solidFill>
                  <a:srgbClr val="000000"/>
                </a:solidFill>
              </a:rPr>
              <a:t>Performance measured in a predictable manner:</a:t>
            </a:r>
          </a:p>
          <a:p>
            <a:pPr lvl="2"/>
            <a:r>
              <a:rPr lang="en-US" b="0" kern="0" dirty="0">
                <a:solidFill>
                  <a:srgbClr val="000000"/>
                </a:solidFill>
              </a:rPr>
              <a:t>Database Throughput Units (DTUs)</a:t>
            </a:r>
          </a:p>
        </p:txBody>
      </p:sp>
    </p:spTree>
    <p:extLst>
      <p:ext uri="{BB962C8B-B14F-4D97-AF65-F5344CB8AC3E}">
        <p14:creationId xmlns:p14="http://schemas.microsoft.com/office/powerpoint/2010/main" val="999489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b1cd3159-f8d7-49a0-8413-c2727ad3588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48B6-A580-4B64-B280-8817F82C14B9}"/>
              </a:ext>
            </a:extLst>
          </p:cNvPr>
          <p:cNvSpPr>
            <a:spLocks noGrp="1"/>
          </p:cNvSpPr>
          <p:nvPr>
            <p:ph type="title"/>
          </p:nvPr>
        </p:nvSpPr>
        <p:spPr/>
        <p:txBody>
          <a:bodyPr/>
          <a:lstStyle/>
          <a:p>
            <a:r>
              <a:rPr lang="en-US" dirty="0"/>
              <a:t>Analysis Services</a:t>
            </a:r>
          </a:p>
        </p:txBody>
      </p:sp>
      <p:grpSp>
        <p:nvGrpSpPr>
          <p:cNvPr id="3" name="Group 2" descr="Azure Analysis Services conceptually">
            <a:extLst>
              <a:ext uri="{FF2B5EF4-FFF2-40B4-BE49-F238E27FC236}">
                <a16:creationId xmlns:a16="http://schemas.microsoft.com/office/drawing/2014/main" id="{4FE6551A-7AB0-46DA-9275-314DFAB88E79}"/>
              </a:ext>
            </a:extLst>
          </p:cNvPr>
          <p:cNvGrpSpPr/>
          <p:nvPr/>
        </p:nvGrpSpPr>
        <p:grpSpPr>
          <a:xfrm>
            <a:off x="451727" y="1516062"/>
            <a:ext cx="8402554" cy="5105400"/>
            <a:chOff x="451727" y="1516062"/>
            <a:chExt cx="8402554" cy="5105400"/>
          </a:xfrm>
        </p:grpSpPr>
        <p:sp>
          <p:nvSpPr>
            <p:cNvPr id="4" name="Rectangle: Rounded Corners 3">
              <a:extLst>
                <a:ext uri="{FF2B5EF4-FFF2-40B4-BE49-F238E27FC236}">
                  <a16:creationId xmlns:a16="http://schemas.microsoft.com/office/drawing/2014/main" id="{E2E2F1B0-E35E-4BD6-B014-A238A3F06E8B}"/>
                </a:ext>
              </a:extLst>
            </p:cNvPr>
            <p:cNvSpPr/>
            <p:nvPr/>
          </p:nvSpPr>
          <p:spPr bwMode="auto">
            <a:xfrm>
              <a:off x="3035912" y="3084471"/>
              <a:ext cx="1120620" cy="112062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Data Modeling</a:t>
              </a: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0E5A6D50-15A6-4A7C-8908-C3435738B129}"/>
                </a:ext>
              </a:extLst>
            </p:cNvPr>
            <p:cNvSpPr/>
            <p:nvPr/>
          </p:nvSpPr>
          <p:spPr bwMode="auto">
            <a:xfrm>
              <a:off x="624681" y="1516062"/>
              <a:ext cx="1981200" cy="5105400"/>
            </a:xfrm>
            <a:prstGeom prst="rect">
              <a:avLst/>
            </a:prstGeom>
            <a:solidFill>
              <a:srgbClr val="7030A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100" b="0" kern="0" dirty="0">
                  <a:gradFill>
                    <a:gsLst>
                      <a:gs pos="0">
                        <a:srgbClr val="FFFFFF"/>
                      </a:gs>
                      <a:gs pos="100000">
                        <a:srgbClr val="FFFFFF"/>
                      </a:gs>
                    </a:gsLst>
                    <a:lin ang="5400000" scaled="0"/>
                  </a:gradFill>
                  <a:latin typeface="Segoe UI Light"/>
                  <a:ea typeface="Segoe UI" pitchFamily="34" charset="0"/>
                  <a:cs typeface="Segoe UI" pitchFamily="34" charset="0"/>
                </a:rPr>
                <a:t>Data Sources</a:t>
              </a:r>
            </a:p>
          </p:txBody>
        </p:sp>
        <p:sp>
          <p:nvSpPr>
            <p:cNvPr id="6" name="Rectangle 5">
              <a:extLst>
                <a:ext uri="{FF2B5EF4-FFF2-40B4-BE49-F238E27FC236}">
                  <a16:creationId xmlns:a16="http://schemas.microsoft.com/office/drawing/2014/main" id="{97970F7F-5A50-4F75-9A31-B4B1A6B499D1}"/>
                </a:ext>
              </a:extLst>
            </p:cNvPr>
            <p:cNvSpPr/>
            <p:nvPr/>
          </p:nvSpPr>
          <p:spPr bwMode="auto">
            <a:xfrm>
              <a:off x="748058" y="1897062"/>
              <a:ext cx="1752600" cy="3016233"/>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Cloud</a:t>
              </a:r>
            </a:p>
          </p:txBody>
        </p:sp>
        <p:sp>
          <p:nvSpPr>
            <p:cNvPr id="7" name="Rectangle 6">
              <a:extLst>
                <a:ext uri="{FF2B5EF4-FFF2-40B4-BE49-F238E27FC236}">
                  <a16:creationId xmlns:a16="http://schemas.microsoft.com/office/drawing/2014/main" id="{04C0B8E7-FA9C-4E1D-997A-A5F809C8ECF5}"/>
                </a:ext>
              </a:extLst>
            </p:cNvPr>
            <p:cNvSpPr/>
            <p:nvPr/>
          </p:nvSpPr>
          <p:spPr bwMode="auto">
            <a:xfrm>
              <a:off x="748058" y="5147381"/>
              <a:ext cx="1752600" cy="1304902"/>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On-Premises</a:t>
              </a:r>
            </a:p>
          </p:txBody>
        </p:sp>
        <p:pic>
          <p:nvPicPr>
            <p:cNvPr id="8" name="Graphic 7">
              <a:extLst>
                <a:ext uri="{FF2B5EF4-FFF2-40B4-BE49-F238E27FC236}">
                  <a16:creationId xmlns:a16="http://schemas.microsoft.com/office/drawing/2014/main" id="{6F6997E7-C56B-4CFC-BA87-E7D956AD2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459" y="3495878"/>
              <a:ext cx="348407" cy="274320"/>
            </a:xfrm>
            <a:prstGeom prst="rect">
              <a:avLst/>
            </a:prstGeom>
          </p:spPr>
        </p:pic>
        <p:pic>
          <p:nvPicPr>
            <p:cNvPr id="9" name="Graphic 8">
              <a:extLst>
                <a:ext uri="{FF2B5EF4-FFF2-40B4-BE49-F238E27FC236}">
                  <a16:creationId xmlns:a16="http://schemas.microsoft.com/office/drawing/2014/main" id="{1986BF41-48B7-4A81-B445-8E5702F9B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727" y="3654595"/>
              <a:ext cx="1177871" cy="914400"/>
            </a:xfrm>
            <a:prstGeom prst="rect">
              <a:avLst/>
            </a:prstGeom>
          </p:spPr>
        </p:pic>
        <p:pic>
          <p:nvPicPr>
            <p:cNvPr id="10" name="Graphic 9">
              <a:extLst>
                <a:ext uri="{FF2B5EF4-FFF2-40B4-BE49-F238E27FC236}">
                  <a16:creationId xmlns:a16="http://schemas.microsoft.com/office/drawing/2014/main" id="{E5FDBC9D-6A55-4AF9-B7AB-F6AF74C8D0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1727" y="2223226"/>
              <a:ext cx="1177871" cy="914400"/>
            </a:xfrm>
            <a:prstGeom prst="rect">
              <a:avLst/>
            </a:prstGeom>
          </p:spPr>
        </p:pic>
        <p:pic>
          <p:nvPicPr>
            <p:cNvPr id="11" name="Graphic 10">
              <a:extLst>
                <a:ext uri="{FF2B5EF4-FFF2-40B4-BE49-F238E27FC236}">
                  <a16:creationId xmlns:a16="http://schemas.microsoft.com/office/drawing/2014/main" id="{103E36BA-5E3F-498F-B07C-D4281183D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843" y="3023674"/>
              <a:ext cx="471638" cy="457200"/>
            </a:xfrm>
            <a:prstGeom prst="rect">
              <a:avLst/>
            </a:prstGeom>
          </p:spPr>
        </p:pic>
        <p:pic>
          <p:nvPicPr>
            <p:cNvPr id="12" name="Graphic 11">
              <a:extLst>
                <a:ext uri="{FF2B5EF4-FFF2-40B4-BE49-F238E27FC236}">
                  <a16:creationId xmlns:a16="http://schemas.microsoft.com/office/drawing/2014/main" id="{C6C9FD5F-77BF-45E6-8376-50A486D7A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60" y="4337228"/>
              <a:ext cx="710005" cy="548640"/>
            </a:xfrm>
            <a:prstGeom prst="rect">
              <a:avLst/>
            </a:prstGeom>
          </p:spPr>
        </p:pic>
        <p:pic>
          <p:nvPicPr>
            <p:cNvPr id="13" name="Graphic 12">
              <a:extLst>
                <a:ext uri="{FF2B5EF4-FFF2-40B4-BE49-F238E27FC236}">
                  <a16:creationId xmlns:a16="http://schemas.microsoft.com/office/drawing/2014/main" id="{AA2CDBE6-B028-45AF-9CF0-23CB18675B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727" y="5364162"/>
              <a:ext cx="1177871" cy="914400"/>
            </a:xfrm>
            <a:prstGeom prst="rect">
              <a:avLst/>
            </a:prstGeom>
          </p:spPr>
        </p:pic>
        <p:pic>
          <p:nvPicPr>
            <p:cNvPr id="14" name="Graphic 13">
              <a:extLst>
                <a:ext uri="{FF2B5EF4-FFF2-40B4-BE49-F238E27FC236}">
                  <a16:creationId xmlns:a16="http://schemas.microsoft.com/office/drawing/2014/main" id="{8E31A161-6127-47A5-965D-B12D3F4768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60" y="5903643"/>
              <a:ext cx="710005" cy="548640"/>
            </a:xfrm>
            <a:prstGeom prst="rect">
              <a:avLst/>
            </a:prstGeom>
          </p:spPr>
        </p:pic>
        <p:sp>
          <p:nvSpPr>
            <p:cNvPr id="15" name="Rectangle 14">
              <a:extLst>
                <a:ext uri="{FF2B5EF4-FFF2-40B4-BE49-F238E27FC236}">
                  <a16:creationId xmlns:a16="http://schemas.microsoft.com/office/drawing/2014/main" id="{741CF9D1-31EA-4BB4-A9CC-1DA36146E4C2}"/>
                </a:ext>
              </a:extLst>
            </p:cNvPr>
            <p:cNvSpPr/>
            <p:nvPr/>
          </p:nvSpPr>
          <p:spPr bwMode="auto">
            <a:xfrm>
              <a:off x="6873081" y="2354262"/>
              <a:ext cx="1981200" cy="3998734"/>
            </a:xfrm>
            <a:prstGeom prst="rect">
              <a:avLst/>
            </a:prstGeom>
            <a:solidFill>
              <a:srgbClr val="7030A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100" b="0" kern="0" dirty="0">
                  <a:gradFill>
                    <a:gsLst>
                      <a:gs pos="0">
                        <a:srgbClr val="FFFFFF"/>
                      </a:gs>
                      <a:gs pos="100000">
                        <a:srgbClr val="FFFFFF"/>
                      </a:gs>
                    </a:gsLst>
                    <a:lin ang="5400000" scaled="0"/>
                  </a:gradFill>
                  <a:latin typeface="Segoe UI Light"/>
                  <a:ea typeface="Segoe UI" pitchFamily="34" charset="0"/>
                  <a:cs typeface="Segoe UI" pitchFamily="34" charset="0"/>
                </a:rPr>
                <a:t>Client Tools</a:t>
              </a:r>
            </a:p>
          </p:txBody>
        </p:sp>
        <p:sp>
          <p:nvSpPr>
            <p:cNvPr id="16" name="Rectangle 15">
              <a:extLst>
                <a:ext uri="{FF2B5EF4-FFF2-40B4-BE49-F238E27FC236}">
                  <a16:creationId xmlns:a16="http://schemas.microsoft.com/office/drawing/2014/main" id="{6DEFA67F-87CE-4691-B877-ECDECA514813}"/>
                </a:ext>
              </a:extLst>
            </p:cNvPr>
            <p:cNvSpPr/>
            <p:nvPr/>
          </p:nvSpPr>
          <p:spPr bwMode="auto">
            <a:xfrm>
              <a:off x="6996458" y="2735263"/>
              <a:ext cx="1752600" cy="1126611"/>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Cloud</a:t>
              </a:r>
            </a:p>
          </p:txBody>
        </p:sp>
        <p:sp>
          <p:nvSpPr>
            <p:cNvPr id="17" name="Rectangle 16">
              <a:extLst>
                <a:ext uri="{FF2B5EF4-FFF2-40B4-BE49-F238E27FC236}">
                  <a16:creationId xmlns:a16="http://schemas.microsoft.com/office/drawing/2014/main" id="{A6DBB769-9AF4-4255-BCB8-978183624CEE}"/>
                </a:ext>
              </a:extLst>
            </p:cNvPr>
            <p:cNvSpPr/>
            <p:nvPr/>
          </p:nvSpPr>
          <p:spPr bwMode="auto">
            <a:xfrm>
              <a:off x="6996458" y="4066997"/>
              <a:ext cx="1752600" cy="2135366"/>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On-Premises</a:t>
              </a:r>
            </a:p>
          </p:txBody>
        </p:sp>
        <p:pic>
          <p:nvPicPr>
            <p:cNvPr id="18" name="Graphic 17">
              <a:extLst>
                <a:ext uri="{FF2B5EF4-FFF2-40B4-BE49-F238E27FC236}">
                  <a16:creationId xmlns:a16="http://schemas.microsoft.com/office/drawing/2014/main" id="{53C20E04-80F4-466D-AC95-4BD07FD73B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681" y="3335746"/>
              <a:ext cx="346759" cy="365760"/>
            </a:xfrm>
            <a:prstGeom prst="rect">
              <a:avLst/>
            </a:prstGeom>
          </p:spPr>
        </p:pic>
        <p:pic>
          <p:nvPicPr>
            <p:cNvPr id="19" name="Graphic 18">
              <a:extLst>
                <a:ext uri="{FF2B5EF4-FFF2-40B4-BE49-F238E27FC236}">
                  <a16:creationId xmlns:a16="http://schemas.microsoft.com/office/drawing/2014/main" id="{AA329CC4-3A6E-4843-9A7F-AC4F35542B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48382" y="5183119"/>
              <a:ext cx="346759" cy="365760"/>
            </a:xfrm>
            <a:prstGeom prst="rect">
              <a:avLst/>
            </a:prstGeom>
          </p:spPr>
        </p:pic>
        <p:pic>
          <p:nvPicPr>
            <p:cNvPr id="20" name="Graphic 19">
              <a:extLst>
                <a:ext uri="{FF2B5EF4-FFF2-40B4-BE49-F238E27FC236}">
                  <a16:creationId xmlns:a16="http://schemas.microsoft.com/office/drawing/2014/main" id="{ABDA85C8-0BE5-41DA-AE77-2E7B0538DB4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42173" y="5647432"/>
              <a:ext cx="493776" cy="457200"/>
            </a:xfrm>
            <a:prstGeom prst="rect">
              <a:avLst/>
            </a:prstGeom>
          </p:spPr>
        </p:pic>
        <p:pic>
          <p:nvPicPr>
            <p:cNvPr id="21" name="Graphic 20">
              <a:extLst>
                <a:ext uri="{FF2B5EF4-FFF2-40B4-BE49-F238E27FC236}">
                  <a16:creationId xmlns:a16="http://schemas.microsoft.com/office/drawing/2014/main" id="{9A84AC92-03BC-4129-B222-64B59FFF52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5927" y="4582811"/>
              <a:ext cx="591671" cy="457200"/>
            </a:xfrm>
            <a:prstGeom prst="rect">
              <a:avLst/>
            </a:prstGeom>
          </p:spPr>
        </p:pic>
        <p:sp>
          <p:nvSpPr>
            <p:cNvPr id="22" name="TextBox 21">
              <a:extLst>
                <a:ext uri="{FF2B5EF4-FFF2-40B4-BE49-F238E27FC236}">
                  <a16:creationId xmlns:a16="http://schemas.microsoft.com/office/drawing/2014/main" id="{5B542F39-6BEF-4D14-87E6-3A0122E30DA0}"/>
                </a:ext>
              </a:extLst>
            </p:cNvPr>
            <p:cNvSpPr txBox="1"/>
            <p:nvPr/>
          </p:nvSpPr>
          <p:spPr>
            <a:xfrm>
              <a:off x="1337322" y="2618099"/>
              <a:ext cx="694101"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Database</a:t>
              </a:r>
            </a:p>
          </p:txBody>
        </p:sp>
        <p:sp>
          <p:nvSpPr>
            <p:cNvPr id="23" name="TextBox 22">
              <a:extLst>
                <a:ext uri="{FF2B5EF4-FFF2-40B4-BE49-F238E27FC236}">
                  <a16:creationId xmlns:a16="http://schemas.microsoft.com/office/drawing/2014/main" id="{3E8893AF-8F1E-4D3E-9FA2-631014DC12CA}"/>
                </a:ext>
              </a:extLst>
            </p:cNvPr>
            <p:cNvSpPr txBox="1"/>
            <p:nvPr/>
          </p:nvSpPr>
          <p:spPr>
            <a:xfrm>
              <a:off x="1337322" y="3193831"/>
              <a:ext cx="1057982"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Data Warehouse</a:t>
              </a:r>
            </a:p>
          </p:txBody>
        </p:sp>
        <p:sp>
          <p:nvSpPr>
            <p:cNvPr id="24" name="TextBox 23">
              <a:extLst>
                <a:ext uri="{FF2B5EF4-FFF2-40B4-BE49-F238E27FC236}">
                  <a16:creationId xmlns:a16="http://schemas.microsoft.com/office/drawing/2014/main" id="{87DEDB98-7BFF-4CD8-AA70-EF281B734316}"/>
                </a:ext>
              </a:extLst>
            </p:cNvPr>
            <p:cNvSpPr txBox="1"/>
            <p:nvPr/>
          </p:nvSpPr>
          <p:spPr>
            <a:xfrm>
              <a:off x="1337322" y="3603364"/>
              <a:ext cx="488916"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Data Lake</a:t>
              </a:r>
            </a:p>
          </p:txBody>
        </p:sp>
        <p:sp>
          <p:nvSpPr>
            <p:cNvPr id="25" name="TextBox 24">
              <a:extLst>
                <a:ext uri="{FF2B5EF4-FFF2-40B4-BE49-F238E27FC236}">
                  <a16:creationId xmlns:a16="http://schemas.microsoft.com/office/drawing/2014/main" id="{F3B099F9-46E8-472E-8FE8-4F8DD08713BA}"/>
                </a:ext>
              </a:extLst>
            </p:cNvPr>
            <p:cNvSpPr txBox="1"/>
            <p:nvPr/>
          </p:nvSpPr>
          <p:spPr>
            <a:xfrm>
              <a:off x="1337322" y="4040815"/>
              <a:ext cx="811119"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HDInsight/Spark</a:t>
              </a:r>
            </a:p>
          </p:txBody>
        </p:sp>
        <p:sp>
          <p:nvSpPr>
            <p:cNvPr id="26" name="TextBox 25">
              <a:extLst>
                <a:ext uri="{FF2B5EF4-FFF2-40B4-BE49-F238E27FC236}">
                  <a16:creationId xmlns:a16="http://schemas.microsoft.com/office/drawing/2014/main" id="{C76E75A6-BE8D-4F33-878B-445F1B8A45C5}"/>
                </a:ext>
              </a:extLst>
            </p:cNvPr>
            <p:cNvSpPr txBox="1"/>
            <p:nvPr/>
          </p:nvSpPr>
          <p:spPr>
            <a:xfrm>
              <a:off x="1337322" y="4541809"/>
              <a:ext cx="286938"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Other</a:t>
              </a:r>
            </a:p>
          </p:txBody>
        </p:sp>
        <p:sp>
          <p:nvSpPr>
            <p:cNvPr id="27" name="TextBox 26">
              <a:extLst>
                <a:ext uri="{FF2B5EF4-FFF2-40B4-BE49-F238E27FC236}">
                  <a16:creationId xmlns:a16="http://schemas.microsoft.com/office/drawing/2014/main" id="{628C2C47-C0EA-43E0-9305-17E7793C4874}"/>
                </a:ext>
              </a:extLst>
            </p:cNvPr>
            <p:cNvSpPr txBox="1"/>
            <p:nvPr/>
          </p:nvSpPr>
          <p:spPr>
            <a:xfrm>
              <a:off x="1337322" y="6147739"/>
              <a:ext cx="286938"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Other</a:t>
              </a:r>
            </a:p>
          </p:txBody>
        </p:sp>
        <p:sp>
          <p:nvSpPr>
            <p:cNvPr id="28" name="TextBox 27">
              <a:extLst>
                <a:ext uri="{FF2B5EF4-FFF2-40B4-BE49-F238E27FC236}">
                  <a16:creationId xmlns:a16="http://schemas.microsoft.com/office/drawing/2014/main" id="{BD3B18AA-9C52-466A-BD41-50B520BE19EA}"/>
                </a:ext>
              </a:extLst>
            </p:cNvPr>
            <p:cNvSpPr txBox="1"/>
            <p:nvPr/>
          </p:nvSpPr>
          <p:spPr>
            <a:xfrm>
              <a:off x="1337322" y="5751382"/>
              <a:ext cx="907300"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Server/Oracle</a:t>
              </a:r>
            </a:p>
          </p:txBody>
        </p:sp>
        <p:sp>
          <p:nvSpPr>
            <p:cNvPr id="29" name="TextBox 28">
              <a:extLst>
                <a:ext uri="{FF2B5EF4-FFF2-40B4-BE49-F238E27FC236}">
                  <a16:creationId xmlns:a16="http://schemas.microsoft.com/office/drawing/2014/main" id="{3114533C-B1EC-41CE-BF15-824B548B4601}"/>
                </a:ext>
              </a:extLst>
            </p:cNvPr>
            <p:cNvSpPr txBox="1"/>
            <p:nvPr/>
          </p:nvSpPr>
          <p:spPr>
            <a:xfrm>
              <a:off x="7651987" y="4749086"/>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Third-Party</a:t>
              </a:r>
            </a:p>
          </p:txBody>
        </p:sp>
        <p:sp>
          <p:nvSpPr>
            <p:cNvPr id="30" name="TextBox 29">
              <a:extLst>
                <a:ext uri="{FF2B5EF4-FFF2-40B4-BE49-F238E27FC236}">
                  <a16:creationId xmlns:a16="http://schemas.microsoft.com/office/drawing/2014/main" id="{ECCCDF1D-8329-4872-8D8A-54FA008BBE13}"/>
                </a:ext>
              </a:extLst>
            </p:cNvPr>
            <p:cNvSpPr txBox="1"/>
            <p:nvPr/>
          </p:nvSpPr>
          <p:spPr>
            <a:xfrm>
              <a:off x="7623047" y="5318407"/>
              <a:ext cx="926433"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Power BI Desktop</a:t>
              </a:r>
            </a:p>
          </p:txBody>
        </p:sp>
        <p:sp>
          <p:nvSpPr>
            <p:cNvPr id="31" name="TextBox 30">
              <a:extLst>
                <a:ext uri="{FF2B5EF4-FFF2-40B4-BE49-F238E27FC236}">
                  <a16:creationId xmlns:a16="http://schemas.microsoft.com/office/drawing/2014/main" id="{0D99A5F8-9319-4016-9A11-39B022A7EE8F}"/>
                </a:ext>
              </a:extLst>
            </p:cNvPr>
            <p:cNvSpPr txBox="1"/>
            <p:nvPr/>
          </p:nvSpPr>
          <p:spPr>
            <a:xfrm>
              <a:off x="7651987" y="5799832"/>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Excel</a:t>
              </a:r>
            </a:p>
          </p:txBody>
        </p:sp>
        <p:sp>
          <p:nvSpPr>
            <p:cNvPr id="32" name="TextBox 31">
              <a:extLst>
                <a:ext uri="{FF2B5EF4-FFF2-40B4-BE49-F238E27FC236}">
                  <a16:creationId xmlns:a16="http://schemas.microsoft.com/office/drawing/2014/main" id="{A12A6C37-507D-4F98-9742-612904BF9BDA}"/>
                </a:ext>
              </a:extLst>
            </p:cNvPr>
            <p:cNvSpPr txBox="1"/>
            <p:nvPr/>
          </p:nvSpPr>
          <p:spPr>
            <a:xfrm>
              <a:off x="7623048" y="3448209"/>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Power BI</a:t>
              </a:r>
            </a:p>
          </p:txBody>
        </p:sp>
        <p:grpSp>
          <p:nvGrpSpPr>
            <p:cNvPr id="33" name="Group 32">
              <a:extLst>
                <a:ext uri="{FF2B5EF4-FFF2-40B4-BE49-F238E27FC236}">
                  <a16:creationId xmlns:a16="http://schemas.microsoft.com/office/drawing/2014/main" id="{C5CCAB2A-88AA-4FF5-9765-646E31E9750A}"/>
                </a:ext>
              </a:extLst>
            </p:cNvPr>
            <p:cNvGrpSpPr/>
            <p:nvPr/>
          </p:nvGrpSpPr>
          <p:grpSpPr>
            <a:xfrm>
              <a:off x="2758281" y="2223226"/>
              <a:ext cx="365760" cy="3701256"/>
              <a:chOff x="2834481" y="2223226"/>
              <a:chExt cx="365760" cy="3701256"/>
            </a:xfrm>
          </p:grpSpPr>
          <p:cxnSp>
            <p:nvCxnSpPr>
              <p:cNvPr id="34" name="Straight Connector 33">
                <a:extLst>
                  <a:ext uri="{FF2B5EF4-FFF2-40B4-BE49-F238E27FC236}">
                    <a16:creationId xmlns:a16="http://schemas.microsoft.com/office/drawing/2014/main" id="{09C1513B-BBE2-4518-81B4-CD2647082ABC}"/>
                  </a:ext>
                </a:extLst>
              </p:cNvPr>
              <p:cNvCxnSpPr/>
              <p:nvPr/>
            </p:nvCxnSpPr>
            <p:spPr>
              <a:xfrm>
                <a:off x="2834481" y="2223226"/>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5" name="Straight Connector 34">
                <a:extLst>
                  <a:ext uri="{FF2B5EF4-FFF2-40B4-BE49-F238E27FC236}">
                    <a16:creationId xmlns:a16="http://schemas.microsoft.com/office/drawing/2014/main" id="{BBE5DBFB-ABA7-494C-87F2-5E692D8BB5F4}"/>
                  </a:ext>
                </a:extLst>
              </p:cNvPr>
              <p:cNvCxnSpPr/>
              <p:nvPr/>
            </p:nvCxnSpPr>
            <p:spPr>
              <a:xfrm>
                <a:off x="2834481" y="592448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6" name="Straight Connector 35">
                <a:extLst>
                  <a:ext uri="{FF2B5EF4-FFF2-40B4-BE49-F238E27FC236}">
                    <a16:creationId xmlns:a16="http://schemas.microsoft.com/office/drawing/2014/main" id="{D50FE7D9-2F90-46B3-BCB2-B734C1797942}"/>
                  </a:ext>
                </a:extLst>
              </p:cNvPr>
              <p:cNvCxnSpPr>
                <a:cxnSpLocks/>
              </p:cNvCxnSpPr>
              <p:nvPr/>
            </p:nvCxnSpPr>
            <p:spPr>
              <a:xfrm flipH="1">
                <a:off x="3017361" y="4495246"/>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7" name="Straight Connector 36">
                <a:extLst>
                  <a:ext uri="{FF2B5EF4-FFF2-40B4-BE49-F238E27FC236}">
                    <a16:creationId xmlns:a16="http://schemas.microsoft.com/office/drawing/2014/main" id="{B5455C3C-3B8E-4F14-91BA-E215FBB9915A}"/>
                  </a:ext>
                </a:extLst>
              </p:cNvPr>
              <p:cNvCxnSpPr>
                <a:cxnSpLocks/>
              </p:cNvCxnSpPr>
              <p:nvPr/>
            </p:nvCxnSpPr>
            <p:spPr>
              <a:xfrm>
                <a:off x="3017361" y="2223226"/>
                <a:ext cx="0" cy="3701256"/>
              </a:xfrm>
              <a:prstGeom prst="line">
                <a:avLst/>
              </a:prstGeom>
              <a:noFill/>
              <a:ln w="19050" cap="flat" cmpd="sng" algn="ctr">
                <a:solidFill>
                  <a:srgbClr val="353535"/>
                </a:solidFill>
                <a:prstDash val="solid"/>
                <a:headEnd type="none" w="med" len="med"/>
                <a:tailEnd type="none" w="med" len="med"/>
              </a:ln>
              <a:effectLst/>
            </p:spPr>
          </p:cxnSp>
        </p:grpSp>
        <p:cxnSp>
          <p:nvCxnSpPr>
            <p:cNvPr id="38" name="Straight Connector 37">
              <a:extLst>
                <a:ext uri="{FF2B5EF4-FFF2-40B4-BE49-F238E27FC236}">
                  <a16:creationId xmlns:a16="http://schemas.microsoft.com/office/drawing/2014/main" id="{C3604848-2CF5-4650-BDE8-0BD4AFE81DBE}"/>
                </a:ext>
              </a:extLst>
            </p:cNvPr>
            <p:cNvCxnSpPr/>
            <p:nvPr/>
          </p:nvCxnSpPr>
          <p:spPr>
            <a:xfrm flipH="1">
              <a:off x="6537800" y="334486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9" name="Straight Connector 38">
              <a:extLst>
                <a:ext uri="{FF2B5EF4-FFF2-40B4-BE49-F238E27FC236}">
                  <a16:creationId xmlns:a16="http://schemas.microsoft.com/office/drawing/2014/main" id="{2D925041-19C0-4439-81CB-69ED7DAC81B1}"/>
                </a:ext>
              </a:extLst>
            </p:cNvPr>
            <p:cNvCxnSpPr/>
            <p:nvPr/>
          </p:nvCxnSpPr>
          <p:spPr>
            <a:xfrm flipH="1">
              <a:off x="6537800" y="524986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40" name="Straight Connector 39">
              <a:extLst>
                <a:ext uri="{FF2B5EF4-FFF2-40B4-BE49-F238E27FC236}">
                  <a16:creationId xmlns:a16="http://schemas.microsoft.com/office/drawing/2014/main" id="{49B23076-FAB7-4D0A-A742-55B86BF4F5DE}"/>
                </a:ext>
              </a:extLst>
            </p:cNvPr>
            <p:cNvCxnSpPr>
              <a:cxnSpLocks/>
            </p:cNvCxnSpPr>
            <p:nvPr/>
          </p:nvCxnSpPr>
          <p:spPr>
            <a:xfrm>
              <a:off x="6354920" y="4474407"/>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41" name="Straight Connector 40">
              <a:extLst>
                <a:ext uri="{FF2B5EF4-FFF2-40B4-BE49-F238E27FC236}">
                  <a16:creationId xmlns:a16="http://schemas.microsoft.com/office/drawing/2014/main" id="{640C53BD-7AC6-4602-B193-0787EF0435B8}"/>
                </a:ext>
              </a:extLst>
            </p:cNvPr>
            <p:cNvCxnSpPr>
              <a:cxnSpLocks/>
            </p:cNvCxnSpPr>
            <p:nvPr/>
          </p:nvCxnSpPr>
          <p:spPr>
            <a:xfrm>
              <a:off x="6537800" y="3344862"/>
              <a:ext cx="0" cy="1905000"/>
            </a:xfrm>
            <a:prstGeom prst="line">
              <a:avLst/>
            </a:prstGeom>
            <a:noFill/>
            <a:ln w="19050" cap="flat" cmpd="sng" algn="ctr">
              <a:solidFill>
                <a:srgbClr val="353535"/>
              </a:solidFill>
              <a:prstDash val="solid"/>
              <a:headEnd type="none" w="med" len="med"/>
              <a:tailEnd type="none" w="med" len="med"/>
            </a:ln>
            <a:effectLst/>
          </p:spPr>
        </p:cxnSp>
        <p:sp>
          <p:nvSpPr>
            <p:cNvPr id="42" name="Rectangle: Rounded Corners 41">
              <a:extLst>
                <a:ext uri="{FF2B5EF4-FFF2-40B4-BE49-F238E27FC236}">
                  <a16:creationId xmlns:a16="http://schemas.microsoft.com/office/drawing/2014/main" id="{5F9D2852-7777-4A3F-9F9F-8E17EB1A9CD7}"/>
                </a:ext>
              </a:extLst>
            </p:cNvPr>
            <p:cNvSpPr/>
            <p:nvPr/>
          </p:nvSpPr>
          <p:spPr bwMode="auto">
            <a:xfrm>
              <a:off x="3075008" y="4763512"/>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Lifecycle Management</a:t>
              </a:r>
            </a:p>
          </p:txBody>
        </p:sp>
        <p:sp>
          <p:nvSpPr>
            <p:cNvPr id="43" name="Rectangle: Rounded Corners 42">
              <a:extLst>
                <a:ext uri="{FF2B5EF4-FFF2-40B4-BE49-F238E27FC236}">
                  <a16:creationId xmlns:a16="http://schemas.microsoft.com/office/drawing/2014/main" id="{F26DEDB5-7834-468A-9524-133D19B6EE60}"/>
                </a:ext>
              </a:extLst>
            </p:cNvPr>
            <p:cNvSpPr/>
            <p:nvPr/>
          </p:nvSpPr>
          <p:spPr bwMode="auto">
            <a:xfrm>
              <a:off x="4218220" y="2389756"/>
              <a:ext cx="955106" cy="955106"/>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Security</a:t>
              </a: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61680107-CA3E-4CFC-B40E-DC5D671E8DB2}"/>
                </a:ext>
              </a:extLst>
            </p:cNvPr>
            <p:cNvSpPr/>
            <p:nvPr/>
          </p:nvSpPr>
          <p:spPr bwMode="auto">
            <a:xfrm>
              <a:off x="5232769" y="4843151"/>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Business Logic &amp; Metrics</a:t>
              </a:r>
            </a:p>
          </p:txBody>
        </p:sp>
        <p:sp>
          <p:nvSpPr>
            <p:cNvPr id="45" name="Rectangle: Rounded Corners 44">
              <a:extLst>
                <a:ext uri="{FF2B5EF4-FFF2-40B4-BE49-F238E27FC236}">
                  <a16:creationId xmlns:a16="http://schemas.microsoft.com/office/drawing/2014/main" id="{5DFEB8E5-767A-4E75-B19B-88443D77F414}"/>
                </a:ext>
              </a:extLst>
            </p:cNvPr>
            <p:cNvSpPr/>
            <p:nvPr/>
          </p:nvSpPr>
          <p:spPr bwMode="auto">
            <a:xfrm>
              <a:off x="5210290" y="2718526"/>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In-Memory Cache</a:t>
              </a:r>
              <a:br>
                <a:rPr lang="en-US" sz="1200" b="0" kern="0" dirty="0">
                  <a:solidFill>
                    <a:srgbClr val="737373"/>
                  </a:solidFill>
                  <a:latin typeface="Segoe UI Semilight"/>
                  <a:ea typeface="Segoe UI" pitchFamily="34" charset="0"/>
                  <a:cs typeface="Segoe UI" pitchFamily="34" charset="0"/>
                </a:rPr>
              </a:b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2519E3EC-D120-48AE-9DAF-434ACC3B77B4}"/>
                </a:ext>
              </a:extLst>
            </p:cNvPr>
            <p:cNvPicPr>
              <a:picLocks noChangeAspect="1"/>
            </p:cNvPicPr>
            <p:nvPr/>
          </p:nvPicPr>
          <p:blipFill>
            <a:blip r:embed="rId21"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500782" y="2497544"/>
              <a:ext cx="365760" cy="365760"/>
            </a:xfrm>
            <a:prstGeom prst="rect">
              <a:avLst/>
            </a:prstGeom>
          </p:spPr>
        </p:pic>
        <p:pic>
          <p:nvPicPr>
            <p:cNvPr id="47" name="Picture 46">
              <a:extLst>
                <a:ext uri="{FF2B5EF4-FFF2-40B4-BE49-F238E27FC236}">
                  <a16:creationId xmlns:a16="http://schemas.microsoft.com/office/drawing/2014/main" id="{A3C9BE9D-6FAE-429F-B4FB-100BE740A2C3}"/>
                </a:ext>
              </a:extLst>
            </p:cNvPr>
            <p:cNvPicPr>
              <a:picLocks noChangeAspect="1"/>
            </p:cNvPicPr>
            <p:nvPr/>
          </p:nvPicPr>
          <p:blipFill>
            <a:blip r:embed="rId22"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665865" y="5089807"/>
              <a:ext cx="457200" cy="457200"/>
            </a:xfrm>
            <a:prstGeom prst="rect">
              <a:avLst/>
            </a:prstGeom>
          </p:spPr>
        </p:pic>
        <p:pic>
          <p:nvPicPr>
            <p:cNvPr id="48" name="Picture 47">
              <a:extLst>
                <a:ext uri="{FF2B5EF4-FFF2-40B4-BE49-F238E27FC236}">
                  <a16:creationId xmlns:a16="http://schemas.microsoft.com/office/drawing/2014/main" id="{31A6E42B-FD19-40DE-B6CD-31F330338348}"/>
                </a:ext>
              </a:extLst>
            </p:cNvPr>
            <p:cNvPicPr>
              <a:picLocks noChangeAspect="1"/>
            </p:cNvPicPr>
            <p:nvPr/>
          </p:nvPicPr>
          <p:blipFill>
            <a:blip r:embed="rId2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3462871" y="5101821"/>
              <a:ext cx="365760" cy="365760"/>
            </a:xfrm>
            <a:prstGeom prst="rect">
              <a:avLst/>
            </a:prstGeom>
          </p:spPr>
        </p:pic>
        <p:pic>
          <p:nvPicPr>
            <p:cNvPr id="49" name="Picture 2" descr="C:\Users\Sidne\AppData\Local\Temp\SNAGHTML61ee2630.PNG">
              <a:extLst>
                <a:ext uri="{FF2B5EF4-FFF2-40B4-BE49-F238E27FC236}">
                  <a16:creationId xmlns:a16="http://schemas.microsoft.com/office/drawing/2014/main" id="{35305E88-8C06-40DF-8616-8D93FDBDF5A9}"/>
                </a:ext>
              </a:extLst>
            </p:cNvPr>
            <p:cNvPicPr>
              <a:picLocks noChangeAspect="1" noChangeArrowheads="1"/>
            </p:cNvPicPr>
            <p:nvPr/>
          </p:nvPicPr>
          <p:blipFill>
            <a:blip r:embed="rId24"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5688725" y="2782351"/>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EE3F846-732F-4C86-8D35-CD0246CC2295}"/>
                </a:ext>
              </a:extLst>
            </p:cNvPr>
            <p:cNvPicPr>
              <a:picLocks noChangeAspect="1"/>
            </p:cNvPicPr>
            <p:nvPr/>
          </p:nvPicPr>
          <p:blipFill>
            <a:blip r:embed="rId2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3394457" y="3193831"/>
              <a:ext cx="365760" cy="365760"/>
            </a:xfrm>
            <a:prstGeom prst="rect">
              <a:avLst/>
            </a:prstGeom>
          </p:spPr>
        </p:pic>
        <p:grpSp>
          <p:nvGrpSpPr>
            <p:cNvPr id="51" name="Group 50">
              <a:extLst>
                <a:ext uri="{FF2B5EF4-FFF2-40B4-BE49-F238E27FC236}">
                  <a16:creationId xmlns:a16="http://schemas.microsoft.com/office/drawing/2014/main" id="{B9C25893-761A-49E2-BDC9-E839F8059C5B}"/>
                </a:ext>
              </a:extLst>
            </p:cNvPr>
            <p:cNvGrpSpPr/>
            <p:nvPr/>
          </p:nvGrpSpPr>
          <p:grpSpPr>
            <a:xfrm>
              <a:off x="2507509" y="2371190"/>
              <a:ext cx="4516467" cy="3492426"/>
              <a:chOff x="2507509" y="2371190"/>
              <a:chExt cx="4516467" cy="3492426"/>
            </a:xfrm>
          </p:grpSpPr>
          <p:pic>
            <p:nvPicPr>
              <p:cNvPr id="52" name="Graphic 51">
                <a:extLst>
                  <a:ext uri="{FF2B5EF4-FFF2-40B4-BE49-F238E27FC236}">
                    <a16:creationId xmlns:a16="http://schemas.microsoft.com/office/drawing/2014/main" id="{ABBA044A-DA65-4C06-BEE7-C8DE7C4ACAC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07509" y="2371190"/>
                <a:ext cx="4516467" cy="3492426"/>
              </a:xfrm>
              <a:prstGeom prst="rect">
                <a:avLst/>
              </a:prstGeom>
            </p:spPr>
          </p:pic>
          <p:pic>
            <p:nvPicPr>
              <p:cNvPr id="53" name="Graphic 52">
                <a:extLst>
                  <a:ext uri="{FF2B5EF4-FFF2-40B4-BE49-F238E27FC236}">
                    <a16:creationId xmlns:a16="http://schemas.microsoft.com/office/drawing/2014/main" id="{38DF6B2C-72A9-48B9-A4A1-AD4D24E5E9F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467084" y="3862415"/>
                <a:ext cx="697999" cy="698485"/>
              </a:xfrm>
              <a:prstGeom prst="rect">
                <a:avLst/>
              </a:prstGeom>
            </p:spPr>
          </p:pic>
          <p:sp>
            <p:nvSpPr>
              <p:cNvPr id="54" name="TextBox 53">
                <a:extLst>
                  <a:ext uri="{FF2B5EF4-FFF2-40B4-BE49-F238E27FC236}">
                    <a16:creationId xmlns:a16="http://schemas.microsoft.com/office/drawing/2014/main" id="{DDF01F01-BAB6-48F8-B41C-3EE3E2969102}"/>
                  </a:ext>
                </a:extLst>
              </p:cNvPr>
              <p:cNvSpPr txBox="1"/>
              <p:nvPr/>
            </p:nvSpPr>
            <p:spPr>
              <a:xfrm>
                <a:off x="3447642" y="4495246"/>
                <a:ext cx="2658228" cy="54476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b="0" dirty="0">
                    <a:solidFill>
                      <a:srgbClr val="FFFFFF"/>
                    </a:solidFill>
                    <a:latin typeface="Segoe UI Semilight"/>
                  </a:rPr>
                  <a:t>Azure Analysis Services</a:t>
                </a:r>
              </a:p>
            </p:txBody>
          </p:sp>
        </p:grpSp>
      </p:grpSp>
    </p:spTree>
    <p:extLst>
      <p:ext uri="{BB962C8B-B14F-4D97-AF65-F5344CB8AC3E}">
        <p14:creationId xmlns:p14="http://schemas.microsoft.com/office/powerpoint/2010/main" val="2040208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c2daaf4b-8464-4a31-b533-1f8fb302edd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457-3DFC-44AC-A202-D3B52382B665}"/>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AD57465B-4999-4F8C-BCA5-F5854F88C4E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Three Core Focuses:</a:t>
            </a:r>
          </a:p>
          <a:p>
            <a:pPr lvl="1"/>
            <a:r>
              <a:rPr lang="en-US" kern="0" dirty="0">
                <a:solidFill>
                  <a:srgbClr val="000000"/>
                </a:solidFill>
              </a:rPr>
              <a:t>Elastic:</a:t>
            </a:r>
          </a:p>
          <a:p>
            <a:pPr lvl="2"/>
            <a:r>
              <a:rPr lang="en-US" b="0" kern="0" dirty="0">
                <a:solidFill>
                  <a:srgbClr val="000000"/>
                </a:solidFill>
              </a:rPr>
              <a:t>Store any type of data you like (structured or unstructured)</a:t>
            </a:r>
          </a:p>
          <a:p>
            <a:pPr lvl="2"/>
            <a:r>
              <a:rPr lang="en-US" b="0" kern="0" dirty="0">
                <a:solidFill>
                  <a:srgbClr val="000000"/>
                </a:solidFill>
              </a:rPr>
              <a:t>Store when or how you like</a:t>
            </a:r>
          </a:p>
          <a:p>
            <a:pPr lvl="1"/>
            <a:r>
              <a:rPr lang="en-US" kern="0" dirty="0">
                <a:solidFill>
                  <a:srgbClr val="000000"/>
                </a:solidFill>
              </a:rPr>
              <a:t>Simple:</a:t>
            </a:r>
          </a:p>
          <a:p>
            <a:pPr lvl="2"/>
            <a:r>
              <a:rPr lang="en-US" b="0" kern="0" dirty="0">
                <a:solidFill>
                  <a:srgbClr val="000000"/>
                </a:solidFill>
              </a:rPr>
              <a:t>You should be able to create a Hadoop cluster in three minutes</a:t>
            </a:r>
          </a:p>
          <a:p>
            <a:pPr lvl="1"/>
            <a:r>
              <a:rPr lang="en-US" kern="0" dirty="0">
                <a:solidFill>
                  <a:srgbClr val="000000"/>
                </a:solidFill>
              </a:rPr>
              <a:t>Secure:</a:t>
            </a:r>
          </a:p>
          <a:p>
            <a:pPr lvl="2"/>
            <a:r>
              <a:rPr lang="en-US" b="0" kern="0" dirty="0">
                <a:solidFill>
                  <a:srgbClr val="000000"/>
                </a:solidFill>
              </a:rPr>
              <a:t>Instances are isolated by default</a:t>
            </a:r>
          </a:p>
          <a:p>
            <a:pPr lvl="2"/>
            <a:r>
              <a:rPr lang="en-US" b="0" kern="0" dirty="0">
                <a:solidFill>
                  <a:srgbClr val="000000"/>
                </a:solidFill>
              </a:rPr>
              <a:t>Built-on top of Azure Storage and Azure IaaS which both have well-known security best practices</a:t>
            </a:r>
          </a:p>
          <a:p>
            <a:pPr lvl="0"/>
            <a:endParaRPr lang="en-US" b="0" kern="0" dirty="0">
              <a:solidFill>
                <a:srgbClr val="000000"/>
              </a:solidFill>
            </a:endParaRPr>
          </a:p>
        </p:txBody>
      </p:sp>
    </p:spTree>
    <p:extLst>
      <p:ext uri="{BB962C8B-B14F-4D97-AF65-F5344CB8AC3E}">
        <p14:creationId xmlns:p14="http://schemas.microsoft.com/office/powerpoint/2010/main" val="3515490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866bc6e8-0c4b-4eaf-9030-41a31df77f0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1958-F5F8-4B0B-9A1D-6DC8E07F5BBE}"/>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CCA9E654-91C3-41F0-A569-7B91FB7B832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Build your solutions on Hadoop:</a:t>
            </a:r>
          </a:p>
          <a:p>
            <a:pPr lvl="1"/>
            <a:r>
              <a:rPr lang="en-US" b="0" kern="0" dirty="0">
                <a:solidFill>
                  <a:srgbClr val="000000"/>
                </a:solidFill>
              </a:rPr>
              <a:t>Storage + proliferation of compute models for data processing at scale</a:t>
            </a:r>
          </a:p>
          <a:p>
            <a:pPr lvl="1"/>
            <a:r>
              <a:rPr lang="en-US" b="0" kern="0" dirty="0">
                <a:solidFill>
                  <a:srgbClr val="000000"/>
                </a:solidFill>
              </a:rPr>
              <a:t>Began life as an open source implementation of Google’s Map/Reduce and GFS papers</a:t>
            </a:r>
          </a:p>
          <a:p>
            <a:pPr lvl="1"/>
            <a:r>
              <a:rPr lang="en-US" b="0" kern="0" dirty="0">
                <a:solidFill>
                  <a:srgbClr val="000000"/>
                </a:solidFill>
              </a:rPr>
              <a:t>In use at many major web companies at massive scale (1000s of node, PB’s of storage)</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1334507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06bc067d-a5e2-484f-9cda-7a1f7361816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2526-B406-488D-8E1B-DA36BB36567D}"/>
              </a:ext>
            </a:extLst>
          </p:cNvPr>
          <p:cNvSpPr>
            <a:spLocks noGrp="1"/>
          </p:cNvSpPr>
          <p:nvPr>
            <p:ph type="title"/>
          </p:nvPr>
        </p:nvSpPr>
        <p:spPr/>
        <p:txBody>
          <a:bodyPr/>
          <a:lstStyle/>
          <a:p>
            <a:r>
              <a:rPr lang="en-US" dirty="0"/>
              <a:t>HDInsight</a:t>
            </a:r>
          </a:p>
        </p:txBody>
      </p:sp>
      <p:grpSp>
        <p:nvGrpSpPr>
          <p:cNvPr id="3" name="Group 2" descr="HDInsight conceptually">
            <a:extLst>
              <a:ext uri="{FF2B5EF4-FFF2-40B4-BE49-F238E27FC236}">
                <a16:creationId xmlns:a16="http://schemas.microsoft.com/office/drawing/2014/main" id="{28E62A21-AD78-4614-8A12-2F4219ABC370}"/>
              </a:ext>
            </a:extLst>
          </p:cNvPr>
          <p:cNvGrpSpPr/>
          <p:nvPr/>
        </p:nvGrpSpPr>
        <p:grpSpPr>
          <a:xfrm>
            <a:off x="458788" y="1021215"/>
            <a:ext cx="8360587" cy="5447847"/>
            <a:chOff x="458788" y="1021215"/>
            <a:chExt cx="8360587" cy="5447847"/>
          </a:xfrm>
        </p:grpSpPr>
        <p:sp>
          <p:nvSpPr>
            <p:cNvPr id="4" name="Content Placeholder 2">
              <a:extLst>
                <a:ext uri="{FF2B5EF4-FFF2-40B4-BE49-F238E27FC236}">
                  <a16:creationId xmlns:a16="http://schemas.microsoft.com/office/drawing/2014/main" id="{65097E86-17B1-44D0-A6EE-88CB64A96CEF}"/>
                </a:ext>
              </a:extLst>
            </p:cNvPr>
            <p:cNvSpPr txBox="1">
              <a:spLocks/>
            </p:cNvSpPr>
            <p:nvPr/>
          </p:nvSpPr>
          <p:spPr>
            <a:xfrm>
              <a:off x="458788" y="1021215"/>
              <a:ext cx="8119156" cy="5270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Big data processing on top of Azure Storage</a:t>
              </a:r>
            </a:p>
            <a:p>
              <a:pPr marL="0" lvl="0" indent="0" algn="ctr">
                <a:buNone/>
              </a:pPr>
              <a:endParaRPr lang="en-US" b="0" kern="0" dirty="0">
                <a:solidFill>
                  <a:srgbClr val="000000"/>
                </a:solidFill>
              </a:endParaRPr>
            </a:p>
          </p:txBody>
        </p:sp>
        <p:grpSp>
          <p:nvGrpSpPr>
            <p:cNvPr id="5" name="Group 4">
              <a:extLst>
                <a:ext uri="{FF2B5EF4-FFF2-40B4-BE49-F238E27FC236}">
                  <a16:creationId xmlns:a16="http://schemas.microsoft.com/office/drawing/2014/main" id="{9E599BAF-416F-4073-AFDD-1F879F530FC6}"/>
                </a:ext>
              </a:extLst>
            </p:cNvPr>
            <p:cNvGrpSpPr/>
            <p:nvPr/>
          </p:nvGrpSpPr>
          <p:grpSpPr>
            <a:xfrm>
              <a:off x="548481" y="3124808"/>
              <a:ext cx="618732" cy="3287180"/>
              <a:chOff x="405664" y="1820862"/>
              <a:chExt cx="790221" cy="4198265"/>
            </a:xfrm>
          </p:grpSpPr>
          <p:sp>
            <p:nvSpPr>
              <p:cNvPr id="6" name="Freeform 107">
                <a:extLst>
                  <a:ext uri="{FF2B5EF4-FFF2-40B4-BE49-F238E27FC236}">
                    <a16:creationId xmlns:a16="http://schemas.microsoft.com/office/drawing/2014/main" id="{257BEFA5-1BF1-480B-9EFF-8A34F08763BE}"/>
                  </a:ext>
                </a:extLst>
              </p:cNvPr>
              <p:cNvSpPr>
                <a:spLocks noEditPoints="1"/>
              </p:cNvSpPr>
              <p:nvPr/>
            </p:nvSpPr>
            <p:spPr bwMode="black">
              <a:xfrm>
                <a:off x="676660" y="2634152"/>
                <a:ext cx="512356" cy="35738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7" name="Freeform 128">
                <a:extLst>
                  <a:ext uri="{FF2B5EF4-FFF2-40B4-BE49-F238E27FC236}">
                    <a16:creationId xmlns:a16="http://schemas.microsoft.com/office/drawing/2014/main" id="{0D53B1A7-F787-40B0-82CE-F1BBFE541219}"/>
                  </a:ext>
                </a:extLst>
              </p:cNvPr>
              <p:cNvSpPr>
                <a:spLocks noEditPoints="1"/>
              </p:cNvSpPr>
              <p:nvPr/>
            </p:nvSpPr>
            <p:spPr bwMode="black">
              <a:xfrm>
                <a:off x="761063" y="3241183"/>
                <a:ext cx="370036" cy="325755"/>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8" name="Freeform 132">
                <a:extLst>
                  <a:ext uri="{FF2B5EF4-FFF2-40B4-BE49-F238E27FC236}">
                    <a16:creationId xmlns:a16="http://schemas.microsoft.com/office/drawing/2014/main" id="{FE08F3D6-A12F-422D-9F80-0F11D491F019}"/>
                  </a:ext>
                </a:extLst>
              </p:cNvPr>
              <p:cNvSpPr>
                <a:spLocks noEditPoints="1"/>
              </p:cNvSpPr>
              <p:nvPr/>
            </p:nvSpPr>
            <p:spPr bwMode="black">
              <a:xfrm>
                <a:off x="804748" y="4606922"/>
                <a:ext cx="256179" cy="417476"/>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nvGrpSpPr>
              <p:cNvPr id="9" name="Group 8">
                <a:extLst>
                  <a:ext uri="{FF2B5EF4-FFF2-40B4-BE49-F238E27FC236}">
                    <a16:creationId xmlns:a16="http://schemas.microsoft.com/office/drawing/2014/main" id="{25486A5F-0605-4842-B7FA-E03838B94225}"/>
                  </a:ext>
                </a:extLst>
              </p:cNvPr>
              <p:cNvGrpSpPr/>
              <p:nvPr/>
            </p:nvGrpSpPr>
            <p:grpSpPr>
              <a:xfrm>
                <a:off x="655637" y="1820862"/>
                <a:ext cx="533379" cy="507872"/>
                <a:chOff x="655637" y="1820862"/>
                <a:chExt cx="533379" cy="507872"/>
              </a:xfrm>
            </p:grpSpPr>
            <p:sp>
              <p:nvSpPr>
                <p:cNvPr id="17" name="Freeform 104">
                  <a:extLst>
                    <a:ext uri="{FF2B5EF4-FFF2-40B4-BE49-F238E27FC236}">
                      <a16:creationId xmlns:a16="http://schemas.microsoft.com/office/drawing/2014/main" id="{F375A553-CCF6-4FFA-8EC3-AA61A420574F}"/>
                    </a:ext>
                  </a:extLst>
                </p:cNvPr>
                <p:cNvSpPr>
                  <a:spLocks noEditPoints="1"/>
                </p:cNvSpPr>
                <p:nvPr/>
              </p:nvSpPr>
              <p:spPr bwMode="black">
                <a:xfrm>
                  <a:off x="655637" y="1820862"/>
                  <a:ext cx="319430" cy="31943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8" name="Freeform 104">
                  <a:extLst>
                    <a:ext uri="{FF2B5EF4-FFF2-40B4-BE49-F238E27FC236}">
                      <a16:creationId xmlns:a16="http://schemas.microsoft.com/office/drawing/2014/main" id="{CCAFA5E8-C1F1-405D-87A5-6194AA087679}"/>
                    </a:ext>
                  </a:extLst>
                </p:cNvPr>
                <p:cNvSpPr>
                  <a:spLocks noEditPoints="1"/>
                </p:cNvSpPr>
                <p:nvPr/>
              </p:nvSpPr>
              <p:spPr bwMode="black">
                <a:xfrm>
                  <a:off x="869586" y="2009304"/>
                  <a:ext cx="319430" cy="31943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grpSp>
            <p:nvGrpSpPr>
              <p:cNvPr id="10" name="Group 9">
                <a:extLst>
                  <a:ext uri="{FF2B5EF4-FFF2-40B4-BE49-F238E27FC236}">
                    <a16:creationId xmlns:a16="http://schemas.microsoft.com/office/drawing/2014/main" id="{D60BA62A-3A59-46F9-9A1C-029C55F05CAA}"/>
                  </a:ext>
                </a:extLst>
              </p:cNvPr>
              <p:cNvGrpSpPr/>
              <p:nvPr/>
            </p:nvGrpSpPr>
            <p:grpSpPr>
              <a:xfrm>
                <a:off x="405664" y="3562370"/>
                <a:ext cx="745281" cy="621467"/>
                <a:chOff x="405664" y="3562370"/>
                <a:chExt cx="745281" cy="621467"/>
              </a:xfrm>
            </p:grpSpPr>
            <p:sp>
              <p:nvSpPr>
                <p:cNvPr id="15" name="Freeform 82">
                  <a:extLst>
                    <a:ext uri="{FF2B5EF4-FFF2-40B4-BE49-F238E27FC236}">
                      <a16:creationId xmlns:a16="http://schemas.microsoft.com/office/drawing/2014/main" id="{61390F4C-17B7-4E16-8876-A48F339442C3}"/>
                    </a:ext>
                  </a:extLst>
                </p:cNvPr>
                <p:cNvSpPr>
                  <a:spLocks noEditPoints="1"/>
                </p:cNvSpPr>
                <p:nvPr/>
              </p:nvSpPr>
              <p:spPr bwMode="black">
                <a:xfrm>
                  <a:off x="521568" y="3655671"/>
                  <a:ext cx="629377" cy="528166"/>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u="sng" dirty="0">
                    <a:solidFill>
                      <a:srgbClr val="000000"/>
                    </a:solidFill>
                    <a:latin typeface="Segoe UI Semilight"/>
                    <a:cs typeface="Arial" charset="0"/>
                  </a:endParaRPr>
                </a:p>
              </p:txBody>
            </p:sp>
            <p:sp>
              <p:nvSpPr>
                <p:cNvPr id="16" name="Rectangle 15">
                  <a:extLst>
                    <a:ext uri="{FF2B5EF4-FFF2-40B4-BE49-F238E27FC236}">
                      <a16:creationId xmlns:a16="http://schemas.microsoft.com/office/drawing/2014/main" id="{E7DEB0EC-7E90-497D-866A-45E40563A900}"/>
                    </a:ext>
                  </a:extLst>
                </p:cNvPr>
                <p:cNvSpPr/>
                <p:nvPr/>
              </p:nvSpPr>
              <p:spPr bwMode="auto">
                <a:xfrm>
                  <a:off x="405664" y="3562370"/>
                  <a:ext cx="381000" cy="357384"/>
                </a:xfrm>
                <a:prstGeom prst="rect">
                  <a:avLst/>
                </a:prstGeom>
                <a:solidFill>
                  <a:srgbClr val="FFFFFF"/>
                </a:solidFill>
                <a:ln w="9525" cap="flat" cmpd="sng" algn="ctr">
                  <a:solidFill>
                    <a:srgbClr val="FFFFFF"/>
                  </a:solidFill>
                  <a:prstDash val="solid"/>
                  <a:headEnd type="none" w="med" len="med"/>
                  <a:tailEnd type="none" w="med" len="med"/>
                </a:ln>
                <a:effectLst/>
              </p:spPr>
              <p:txBody>
                <a:bodyPr lIns="91440" tIns="91440" rIns="34294" bIns="34294"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endPar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DE137F4-B6CE-45D3-9D93-CA9D391F8AB6}"/>
                  </a:ext>
                </a:extLst>
              </p:cNvPr>
              <p:cNvGrpSpPr/>
              <p:nvPr/>
            </p:nvGrpSpPr>
            <p:grpSpPr>
              <a:xfrm>
                <a:off x="543287" y="5483095"/>
                <a:ext cx="652598" cy="536032"/>
                <a:chOff x="459549" y="5333954"/>
                <a:chExt cx="966666" cy="794000"/>
              </a:xfrm>
            </p:grpSpPr>
            <p:sp>
              <p:nvSpPr>
                <p:cNvPr id="12" name="Freeform 127">
                  <a:extLst>
                    <a:ext uri="{FF2B5EF4-FFF2-40B4-BE49-F238E27FC236}">
                      <a16:creationId xmlns:a16="http://schemas.microsoft.com/office/drawing/2014/main" id="{43AEE67B-6E01-4AB9-B38A-83A2375E65DD}"/>
                    </a:ext>
                  </a:extLst>
                </p:cNvPr>
                <p:cNvSpPr>
                  <a:spLocks noEditPoints="1"/>
                </p:cNvSpPr>
                <p:nvPr/>
              </p:nvSpPr>
              <p:spPr bwMode="black">
                <a:xfrm>
                  <a:off x="459549" y="5333954"/>
                  <a:ext cx="392175" cy="31943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3" name="Freeform 137">
                  <a:extLst>
                    <a:ext uri="{FF2B5EF4-FFF2-40B4-BE49-F238E27FC236}">
                      <a16:creationId xmlns:a16="http://schemas.microsoft.com/office/drawing/2014/main" id="{9C4BD4D7-A4E6-4507-9A51-879346997E19}"/>
                    </a:ext>
                  </a:extLst>
                </p:cNvPr>
                <p:cNvSpPr>
                  <a:spLocks/>
                </p:cNvSpPr>
                <p:nvPr/>
              </p:nvSpPr>
              <p:spPr bwMode="black">
                <a:xfrm>
                  <a:off x="804748" y="5552552"/>
                  <a:ext cx="433286" cy="401658"/>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4" name="Freeform 116">
                  <a:extLst>
                    <a:ext uri="{FF2B5EF4-FFF2-40B4-BE49-F238E27FC236}">
                      <a16:creationId xmlns:a16="http://schemas.microsoft.com/office/drawing/2014/main" id="{7D026F12-1511-4A87-8BBB-4F4C9092C0FA}"/>
                    </a:ext>
                  </a:extLst>
                </p:cNvPr>
                <p:cNvSpPr>
                  <a:spLocks noEditPoints="1"/>
                </p:cNvSpPr>
                <p:nvPr/>
              </p:nvSpPr>
              <p:spPr bwMode="black">
                <a:xfrm>
                  <a:off x="1049853" y="5827501"/>
                  <a:ext cx="376362" cy="300453"/>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grpSp>
        <p:sp>
          <p:nvSpPr>
            <p:cNvPr id="19" name="Right Arrow 39">
              <a:extLst>
                <a:ext uri="{FF2B5EF4-FFF2-40B4-BE49-F238E27FC236}">
                  <a16:creationId xmlns:a16="http://schemas.microsoft.com/office/drawing/2014/main" id="{A1BC3A52-1294-4EB1-A8D2-9F47BBB254EB}"/>
                </a:ext>
              </a:extLst>
            </p:cNvPr>
            <p:cNvSpPr/>
            <p:nvPr/>
          </p:nvSpPr>
          <p:spPr bwMode="auto">
            <a:xfrm>
              <a:off x="1699226" y="4501813"/>
              <a:ext cx="1051132" cy="532791"/>
            </a:xfrm>
            <a:prstGeom prst="rightArrow">
              <a:avLst/>
            </a:prstGeom>
            <a:solidFill>
              <a:srgbClr val="353535">
                <a:lumMod val="75000"/>
                <a:lumOff val="25000"/>
              </a:srgbClr>
            </a:solidFill>
            <a:ln w="9525" cap="flat" cmpd="sng" algn="ctr">
              <a:solidFill>
                <a:srgbClr val="353535">
                  <a:lumMod val="75000"/>
                  <a:lumOff val="25000"/>
                </a:srgbClr>
              </a:solidFill>
              <a:prstDash val="solid"/>
              <a:headEnd type="none" w="med" len="med"/>
              <a:tailEnd type="none" w="med" len="med"/>
            </a:ln>
            <a:effectLst/>
          </p:spPr>
          <p:txBody>
            <a:bodyPr lIns="0" tIns="0" rIns="0" bIns="0"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r>
                <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rPr>
                <a:t>Acquire</a:t>
              </a:r>
            </a:p>
          </p:txBody>
        </p:sp>
        <p:sp>
          <p:nvSpPr>
            <p:cNvPr id="20" name="Right Arrow 40">
              <a:extLst>
                <a:ext uri="{FF2B5EF4-FFF2-40B4-BE49-F238E27FC236}">
                  <a16:creationId xmlns:a16="http://schemas.microsoft.com/office/drawing/2014/main" id="{A1428C09-BA01-471D-8DF8-557FDC93866C}"/>
                </a:ext>
              </a:extLst>
            </p:cNvPr>
            <p:cNvSpPr/>
            <p:nvPr/>
          </p:nvSpPr>
          <p:spPr bwMode="auto">
            <a:xfrm>
              <a:off x="6632215" y="4451260"/>
              <a:ext cx="988328" cy="532791"/>
            </a:xfrm>
            <a:prstGeom prst="rightArrow">
              <a:avLst/>
            </a:prstGeom>
            <a:solidFill>
              <a:srgbClr val="353535">
                <a:lumMod val="75000"/>
                <a:lumOff val="25000"/>
              </a:srgbClr>
            </a:solidFill>
            <a:ln w="9525" cap="flat" cmpd="sng" algn="ctr">
              <a:solidFill>
                <a:srgbClr val="353535">
                  <a:lumMod val="75000"/>
                  <a:lumOff val="25000"/>
                </a:srgbClr>
              </a:solidFill>
              <a:prstDash val="solid"/>
              <a:headEnd type="none" w="med" len="med"/>
              <a:tailEnd type="none" w="med" len="med"/>
            </a:ln>
            <a:effectLst/>
          </p:spPr>
          <p:txBody>
            <a:bodyPr lIns="0" tIns="0" rIns="0" bIns="0"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r>
                <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rPr>
                <a:t>Publish</a:t>
              </a:r>
            </a:p>
          </p:txBody>
        </p:sp>
        <p:sp>
          <p:nvSpPr>
            <p:cNvPr id="21" name="Oval 2">
              <a:extLst>
                <a:ext uri="{FF2B5EF4-FFF2-40B4-BE49-F238E27FC236}">
                  <a16:creationId xmlns:a16="http://schemas.microsoft.com/office/drawing/2014/main" id="{998C5670-786B-496A-B996-0A1DDE326A1B}"/>
                </a:ext>
              </a:extLst>
            </p:cNvPr>
            <p:cNvSpPr/>
            <p:nvPr/>
          </p:nvSpPr>
          <p:spPr bwMode="auto">
            <a:xfrm>
              <a:off x="3629797" y="5431972"/>
              <a:ext cx="1819743" cy="1037090"/>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353535">
                <a:lumMod val="75000"/>
                <a:lumOff val="25000"/>
              </a:srgbClr>
            </a:solidFill>
            <a:ln w="9525" cap="flat" cmpd="sng" algn="ctr">
              <a:noFill/>
              <a:prstDash val="solid"/>
              <a:headEnd type="none" w="med" len="med"/>
              <a:tailEnd type="none" w="med" len="med"/>
            </a:ln>
            <a:effectLst/>
          </p:spPr>
          <p:txBody>
            <a:bodyPr vert="horz" wrap="square" lIns="91440" tIns="91440" rIns="93239" bIns="91440" numCol="1" rtlCol="0" anchor="b" anchorCtr="0" compatLnSpc="1">
              <a:prstTxWarp prst="textNoShape">
                <a:avLst/>
              </a:prstTxWarp>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094" fontAlgn="auto">
                <a:spcBef>
                  <a:spcPts val="0"/>
                </a:spcBef>
                <a:spcAft>
                  <a:spcPts val="0"/>
                </a:spcAft>
                <a:defRPr/>
              </a:pPr>
              <a:r>
                <a:rPr lang="en-US" sz="1400" b="0" dirty="0">
                  <a:gradFill>
                    <a:gsLst>
                      <a:gs pos="0">
                        <a:srgbClr val="FFFFFF"/>
                      </a:gs>
                      <a:gs pos="100000">
                        <a:srgbClr val="FFFFFF"/>
                      </a:gs>
                    </a:gsLst>
                    <a:lin ang="5400000" scaled="0"/>
                  </a:gradFill>
                  <a:latin typeface="Segoe UI Light"/>
                  <a:cs typeface="Arial" charset="0"/>
                </a:rPr>
                <a:t>Azure Storage</a:t>
              </a:r>
            </a:p>
          </p:txBody>
        </p:sp>
        <p:grpSp>
          <p:nvGrpSpPr>
            <p:cNvPr id="22" name="Group 21">
              <a:extLst>
                <a:ext uri="{FF2B5EF4-FFF2-40B4-BE49-F238E27FC236}">
                  <a16:creationId xmlns:a16="http://schemas.microsoft.com/office/drawing/2014/main" id="{CD6310EE-C69C-4008-A6C3-4C3A15DFAF2B}"/>
                </a:ext>
              </a:extLst>
            </p:cNvPr>
            <p:cNvGrpSpPr/>
            <p:nvPr/>
          </p:nvGrpSpPr>
          <p:grpSpPr>
            <a:xfrm>
              <a:off x="4101769" y="3135240"/>
              <a:ext cx="825723" cy="1024859"/>
              <a:chOff x="3373431" y="2796772"/>
              <a:chExt cx="1022229" cy="1268755"/>
            </a:xfrm>
          </p:grpSpPr>
          <p:sp>
            <p:nvSpPr>
              <p:cNvPr id="23" name="Oval 22">
                <a:extLst>
                  <a:ext uri="{FF2B5EF4-FFF2-40B4-BE49-F238E27FC236}">
                    <a16:creationId xmlns:a16="http://schemas.microsoft.com/office/drawing/2014/main" id="{995B2E45-19AA-4C7B-97A0-CA4A9D374772}"/>
                  </a:ext>
                </a:extLst>
              </p:cNvPr>
              <p:cNvSpPr/>
              <p:nvPr/>
            </p:nvSpPr>
            <p:spPr>
              <a:xfrm>
                <a:off x="3373431" y="3002919"/>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Shape</a:t>
                </a:r>
              </a:p>
            </p:txBody>
          </p:sp>
          <p:sp>
            <p:nvSpPr>
              <p:cNvPr id="24" name="Right Arrow 19">
                <a:extLst>
                  <a:ext uri="{FF2B5EF4-FFF2-40B4-BE49-F238E27FC236}">
                    <a16:creationId xmlns:a16="http://schemas.microsoft.com/office/drawing/2014/main" id="{1E58F54C-BC13-4CF4-8CF1-47F6E85ABA8C}"/>
                  </a:ext>
                </a:extLst>
              </p:cNvPr>
              <p:cNvSpPr/>
              <p:nvPr/>
            </p:nvSpPr>
            <p:spPr>
              <a:xfrm>
                <a:off x="3734936" y="2796772"/>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grpSp>
        <p:grpSp>
          <p:nvGrpSpPr>
            <p:cNvPr id="25" name="Group 24">
              <a:extLst>
                <a:ext uri="{FF2B5EF4-FFF2-40B4-BE49-F238E27FC236}">
                  <a16:creationId xmlns:a16="http://schemas.microsoft.com/office/drawing/2014/main" id="{4331D76C-42D4-4362-9B62-8EEB267C309F}"/>
                </a:ext>
              </a:extLst>
            </p:cNvPr>
            <p:cNvGrpSpPr/>
            <p:nvPr/>
          </p:nvGrpSpPr>
          <p:grpSpPr>
            <a:xfrm>
              <a:off x="4852732" y="4217891"/>
              <a:ext cx="825723" cy="1024859"/>
              <a:chOff x="4393320" y="1706752"/>
              <a:chExt cx="1022229" cy="1268755"/>
            </a:xfrm>
          </p:grpSpPr>
          <p:sp>
            <p:nvSpPr>
              <p:cNvPr id="26" name="Oval 25">
                <a:extLst>
                  <a:ext uri="{FF2B5EF4-FFF2-40B4-BE49-F238E27FC236}">
                    <a16:creationId xmlns:a16="http://schemas.microsoft.com/office/drawing/2014/main" id="{B7BF7C4C-5934-41E7-A34E-A51067795D18}"/>
                  </a:ext>
                </a:extLst>
              </p:cNvPr>
              <p:cNvSpPr/>
              <p:nvPr/>
            </p:nvSpPr>
            <p:spPr>
              <a:xfrm>
                <a:off x="4393320" y="1912899"/>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Query</a:t>
                </a:r>
              </a:p>
            </p:txBody>
          </p:sp>
          <p:sp>
            <p:nvSpPr>
              <p:cNvPr id="27" name="Right Arrow 22">
                <a:extLst>
                  <a:ext uri="{FF2B5EF4-FFF2-40B4-BE49-F238E27FC236}">
                    <a16:creationId xmlns:a16="http://schemas.microsoft.com/office/drawing/2014/main" id="{F5A33AB0-81D7-483F-B0D3-16DE8D876638}"/>
                  </a:ext>
                </a:extLst>
              </p:cNvPr>
              <p:cNvSpPr/>
              <p:nvPr/>
            </p:nvSpPr>
            <p:spPr>
              <a:xfrm>
                <a:off x="4754825" y="1706752"/>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grpSp>
        <p:grpSp>
          <p:nvGrpSpPr>
            <p:cNvPr id="28" name="Group 27">
              <a:extLst>
                <a:ext uri="{FF2B5EF4-FFF2-40B4-BE49-F238E27FC236}">
                  <a16:creationId xmlns:a16="http://schemas.microsoft.com/office/drawing/2014/main" id="{D8117D1B-CD25-40BF-B71D-693DECAEA2D8}"/>
                </a:ext>
              </a:extLst>
            </p:cNvPr>
            <p:cNvGrpSpPr/>
            <p:nvPr/>
          </p:nvGrpSpPr>
          <p:grpSpPr>
            <a:xfrm>
              <a:off x="3349233" y="4217891"/>
              <a:ext cx="848840" cy="1024859"/>
              <a:chOff x="5485019" y="3483546"/>
              <a:chExt cx="1050847" cy="1268755"/>
            </a:xfrm>
          </p:grpSpPr>
          <p:sp>
            <p:nvSpPr>
              <p:cNvPr id="29" name="Oval 28">
                <a:extLst>
                  <a:ext uri="{FF2B5EF4-FFF2-40B4-BE49-F238E27FC236}">
                    <a16:creationId xmlns:a16="http://schemas.microsoft.com/office/drawing/2014/main" id="{8C78A81B-4777-429B-8D1A-1F1D97230829}"/>
                  </a:ext>
                </a:extLst>
              </p:cNvPr>
              <p:cNvSpPr/>
              <p:nvPr/>
            </p:nvSpPr>
            <p:spPr>
              <a:xfrm>
                <a:off x="5488923" y="3689693"/>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400" b="0" dirty="0">
                  <a:solidFill>
                    <a:srgbClr val="353535"/>
                  </a:solidFill>
                  <a:latin typeface="Segoe UI Light"/>
                  <a:cs typeface="Arial" charset="0"/>
                </a:endParaRPr>
              </a:p>
            </p:txBody>
          </p:sp>
          <p:sp>
            <p:nvSpPr>
              <p:cNvPr id="30" name="Right Arrow 25">
                <a:extLst>
                  <a:ext uri="{FF2B5EF4-FFF2-40B4-BE49-F238E27FC236}">
                    <a16:creationId xmlns:a16="http://schemas.microsoft.com/office/drawing/2014/main" id="{881EE5C3-C27F-48CA-880E-B4EABDD8F8E3}"/>
                  </a:ext>
                </a:extLst>
              </p:cNvPr>
              <p:cNvSpPr/>
              <p:nvPr/>
            </p:nvSpPr>
            <p:spPr>
              <a:xfrm>
                <a:off x="5850428" y="3483546"/>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sp>
            <p:nvSpPr>
              <p:cNvPr id="31" name="TextBox 26">
                <a:extLst>
                  <a:ext uri="{FF2B5EF4-FFF2-40B4-BE49-F238E27FC236}">
                    <a16:creationId xmlns:a16="http://schemas.microsoft.com/office/drawing/2014/main" id="{1EBA98D8-C1D3-40CD-871A-498B24659D8F}"/>
                  </a:ext>
                </a:extLst>
              </p:cNvPr>
              <p:cNvSpPr txBox="1"/>
              <p:nvPr/>
            </p:nvSpPr>
            <p:spPr>
              <a:xfrm>
                <a:off x="5485019" y="4082380"/>
                <a:ext cx="1050847" cy="323868"/>
              </a:xfrm>
              <a:prstGeom prst="rect">
                <a:avLst/>
              </a:prstGeom>
              <a:noFill/>
              <a:ln>
                <a:noFill/>
              </a:ln>
            </p:spPr>
            <p:txBody>
              <a:bodyPr wrap="squar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Experiment</a:t>
                </a:r>
              </a:p>
            </p:txBody>
          </p:sp>
        </p:grpSp>
        <p:pic>
          <p:nvPicPr>
            <p:cNvPr id="32" name="Picture 31">
              <a:extLst>
                <a:ext uri="{FF2B5EF4-FFF2-40B4-BE49-F238E27FC236}">
                  <a16:creationId xmlns:a16="http://schemas.microsoft.com/office/drawing/2014/main" id="{317ED475-49BC-430E-AF99-D31AADE4F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7820" y="2087646"/>
              <a:ext cx="943696" cy="917991"/>
            </a:xfrm>
            <a:prstGeom prst="rect">
              <a:avLst/>
            </a:prstGeom>
          </p:spPr>
        </p:pic>
        <p:pic>
          <p:nvPicPr>
            <p:cNvPr id="33" name="Graphic 32">
              <a:extLst>
                <a:ext uri="{FF2B5EF4-FFF2-40B4-BE49-F238E27FC236}">
                  <a16:creationId xmlns:a16="http://schemas.microsoft.com/office/drawing/2014/main" id="{4780BF13-6EDF-447F-A615-7BA9706DA01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27704" y="3081999"/>
              <a:ext cx="591671" cy="457200"/>
            </a:xfrm>
            <a:prstGeom prst="rect">
              <a:avLst/>
            </a:prstGeom>
          </p:spPr>
        </p:pic>
        <p:pic>
          <p:nvPicPr>
            <p:cNvPr id="34" name="Graphic 33">
              <a:extLst>
                <a:ext uri="{FF2B5EF4-FFF2-40B4-BE49-F238E27FC236}">
                  <a16:creationId xmlns:a16="http://schemas.microsoft.com/office/drawing/2014/main" id="{A4991FEB-70AA-4964-A71F-5772E39C52D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27704" y="4673793"/>
              <a:ext cx="591671" cy="457200"/>
            </a:xfrm>
            <a:prstGeom prst="rect">
              <a:avLst/>
            </a:prstGeom>
          </p:spPr>
        </p:pic>
        <p:pic>
          <p:nvPicPr>
            <p:cNvPr id="35" name="Graphic 34">
              <a:extLst>
                <a:ext uri="{FF2B5EF4-FFF2-40B4-BE49-F238E27FC236}">
                  <a16:creationId xmlns:a16="http://schemas.microsoft.com/office/drawing/2014/main" id="{D8477ECD-45D1-412B-A3FE-7E6AFD70E21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27704" y="3877896"/>
              <a:ext cx="591671" cy="457200"/>
            </a:xfrm>
            <a:prstGeom prst="rect">
              <a:avLst/>
            </a:prstGeom>
          </p:spPr>
        </p:pic>
        <p:pic>
          <p:nvPicPr>
            <p:cNvPr id="36" name="Graphic 35">
              <a:extLst>
                <a:ext uri="{FF2B5EF4-FFF2-40B4-BE49-F238E27FC236}">
                  <a16:creationId xmlns:a16="http://schemas.microsoft.com/office/drawing/2014/main" id="{03DB5D8A-BB7D-445A-92AE-77AE5091289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27704" y="5469691"/>
              <a:ext cx="591671" cy="457200"/>
            </a:xfrm>
            <a:prstGeom prst="rect">
              <a:avLst/>
            </a:prstGeom>
          </p:spPr>
        </p:pic>
      </p:grpSp>
    </p:spTree>
    <p:extLst>
      <p:ext uri="{BB962C8B-B14F-4D97-AF65-F5344CB8AC3E}">
        <p14:creationId xmlns:p14="http://schemas.microsoft.com/office/powerpoint/2010/main" val="125593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66959aef-07d2-49b1-833a-06f8b3a06ff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4AE9-806D-4ABF-A501-D13AD76569B9}"/>
              </a:ext>
            </a:extLst>
          </p:cNvPr>
          <p:cNvSpPr>
            <a:spLocks noGrp="1"/>
          </p:cNvSpPr>
          <p:nvPr>
            <p:ph type="title"/>
          </p:nvPr>
        </p:nvSpPr>
        <p:spPr/>
        <p:txBody>
          <a:bodyPr/>
          <a:lstStyle/>
          <a:p>
            <a:r>
              <a:rPr lang="en-US" dirty="0"/>
              <a:t>HDInsight</a:t>
            </a:r>
          </a:p>
        </p:txBody>
      </p:sp>
      <p:grpSp>
        <p:nvGrpSpPr>
          <p:cNvPr id="3" name="Group 2" descr="HDInsight Workflow">
            <a:extLst>
              <a:ext uri="{FF2B5EF4-FFF2-40B4-BE49-F238E27FC236}">
                <a16:creationId xmlns:a16="http://schemas.microsoft.com/office/drawing/2014/main" id="{686747FE-5078-4F33-9B39-DA0016543538}"/>
              </a:ext>
            </a:extLst>
          </p:cNvPr>
          <p:cNvGrpSpPr/>
          <p:nvPr/>
        </p:nvGrpSpPr>
        <p:grpSpPr>
          <a:xfrm>
            <a:off x="624681" y="1897062"/>
            <a:ext cx="8229600" cy="3917803"/>
            <a:chOff x="624681" y="1897062"/>
            <a:chExt cx="8229600" cy="3917803"/>
          </a:xfrm>
        </p:grpSpPr>
        <p:grpSp>
          <p:nvGrpSpPr>
            <p:cNvPr id="4" name="Group 3">
              <a:extLst>
                <a:ext uri="{FF2B5EF4-FFF2-40B4-BE49-F238E27FC236}">
                  <a16:creationId xmlns:a16="http://schemas.microsoft.com/office/drawing/2014/main" id="{A048097E-A009-4DAC-83E7-CE5009F9FB9E}"/>
                </a:ext>
              </a:extLst>
            </p:cNvPr>
            <p:cNvGrpSpPr/>
            <p:nvPr/>
          </p:nvGrpSpPr>
          <p:grpSpPr>
            <a:xfrm>
              <a:off x="3002648" y="1897062"/>
              <a:ext cx="3420962" cy="3082717"/>
              <a:chOff x="3540868" y="875489"/>
              <a:chExt cx="5093921" cy="4500665"/>
            </a:xfrm>
          </p:grpSpPr>
          <p:cxnSp>
            <p:nvCxnSpPr>
              <p:cNvPr id="5" name="Straight Connector 4">
                <a:extLst>
                  <a:ext uri="{FF2B5EF4-FFF2-40B4-BE49-F238E27FC236}">
                    <a16:creationId xmlns:a16="http://schemas.microsoft.com/office/drawing/2014/main" id="{018DEC6B-2C7C-4A7E-B76E-E5B7D8792F3C}"/>
                  </a:ext>
                </a:extLst>
              </p:cNvPr>
              <p:cNvCxnSpPr/>
              <p:nvPr/>
            </p:nvCxnSpPr>
            <p:spPr>
              <a:xfrm>
                <a:off x="6031149" y="875489"/>
                <a:ext cx="0" cy="4500665"/>
              </a:xfrm>
              <a:prstGeom prst="line">
                <a:avLst/>
              </a:prstGeom>
              <a:noFill/>
              <a:ln w="28575" cap="flat" cmpd="sng" algn="ctr">
                <a:solidFill>
                  <a:srgbClr val="353535"/>
                </a:solidFill>
                <a:prstDash val="sysDash"/>
                <a:headEnd type="none"/>
                <a:tailEnd type="none"/>
              </a:ln>
              <a:effectLst/>
            </p:spPr>
          </p:cxnSp>
          <p:sp>
            <p:nvSpPr>
              <p:cNvPr id="6" name="TextBox 12">
                <a:extLst>
                  <a:ext uri="{FF2B5EF4-FFF2-40B4-BE49-F238E27FC236}">
                    <a16:creationId xmlns:a16="http://schemas.microsoft.com/office/drawing/2014/main" id="{8CE19163-E26F-49FF-B7D7-A07269044F4D}"/>
                  </a:ext>
                </a:extLst>
              </p:cNvPr>
              <p:cNvSpPr txBox="1"/>
              <p:nvPr/>
            </p:nvSpPr>
            <p:spPr>
              <a:xfrm>
                <a:off x="3540868" y="1128736"/>
                <a:ext cx="1788951" cy="359475"/>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600" b="0" spc="-71" dirty="0">
                    <a:solidFill>
                      <a:srgbClr val="353535">
                        <a:lumMod val="75000"/>
                        <a:lumOff val="25000"/>
                      </a:srgbClr>
                    </a:solidFill>
                    <a:latin typeface="Segoe UI Semilight"/>
                    <a:cs typeface="Arial" charset="0"/>
                  </a:rPr>
                  <a:t>Authoring Jobs</a:t>
                </a:r>
              </a:p>
            </p:txBody>
          </p:sp>
          <p:sp>
            <p:nvSpPr>
              <p:cNvPr id="7" name="TextBox 13">
                <a:extLst>
                  <a:ext uri="{FF2B5EF4-FFF2-40B4-BE49-F238E27FC236}">
                    <a16:creationId xmlns:a16="http://schemas.microsoft.com/office/drawing/2014/main" id="{9EB6BA05-CD76-4DF1-ABE0-ED681FC7E8E2}"/>
                  </a:ext>
                </a:extLst>
              </p:cNvPr>
              <p:cNvSpPr txBox="1"/>
              <p:nvPr/>
            </p:nvSpPr>
            <p:spPr>
              <a:xfrm>
                <a:off x="6705869" y="1128736"/>
                <a:ext cx="1928920" cy="359475"/>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600" b="0" spc="-71" dirty="0">
                    <a:solidFill>
                      <a:srgbClr val="353535">
                        <a:lumMod val="75000"/>
                        <a:lumOff val="25000"/>
                      </a:srgbClr>
                    </a:solidFill>
                    <a:latin typeface="Segoe UI Semilight"/>
                    <a:cs typeface="Arial" charset="0"/>
                  </a:rPr>
                  <a:t>App Integration </a:t>
                </a:r>
              </a:p>
            </p:txBody>
          </p:sp>
        </p:grpSp>
        <p:sp>
          <p:nvSpPr>
            <p:cNvPr id="8" name="Rounded Rectangle 2">
              <a:extLst>
                <a:ext uri="{FF2B5EF4-FFF2-40B4-BE49-F238E27FC236}">
                  <a16:creationId xmlns:a16="http://schemas.microsoft.com/office/drawing/2014/main" id="{E3425B91-C644-4351-8305-4DD065DDF90B}"/>
                </a:ext>
              </a:extLst>
            </p:cNvPr>
            <p:cNvSpPr/>
            <p:nvPr/>
          </p:nvSpPr>
          <p:spPr bwMode="auto">
            <a:xfrm>
              <a:off x="2776806" y="4979778"/>
              <a:ext cx="3957780" cy="721818"/>
            </a:xfrm>
            <a:prstGeom prst="roundRect">
              <a:avLst/>
            </a:prstGeom>
            <a:solidFill>
              <a:srgbClr val="737373"/>
            </a:solidFill>
            <a:ln>
              <a:noFill/>
            </a:ln>
            <a:effectLst/>
          </p:spPr>
          <p:txBody>
            <a:bodyPr rot="0" spcFirstLastPara="0" vert="horz" wrap="square" lIns="46630" tIns="46630" rIns="46630" bIns="46630" numCol="1" spcCol="0" rtlCol="0" fromWordArt="0" anchor="b"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Core Hadoop</a:t>
              </a:r>
            </a:p>
          </p:txBody>
        </p:sp>
        <p:sp>
          <p:nvSpPr>
            <p:cNvPr id="9" name="Rounded Rectangle 4">
              <a:extLst>
                <a:ext uri="{FF2B5EF4-FFF2-40B4-BE49-F238E27FC236}">
                  <a16:creationId xmlns:a16="http://schemas.microsoft.com/office/drawing/2014/main" id="{2F92D048-4EA4-467C-A348-EA2D03767D22}"/>
                </a:ext>
              </a:extLst>
            </p:cNvPr>
            <p:cNvSpPr/>
            <p:nvPr/>
          </p:nvSpPr>
          <p:spPr bwMode="auto">
            <a:xfrm>
              <a:off x="2776806" y="4186889"/>
              <a:ext cx="3957780" cy="641863"/>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E6E6E6"/>
                  </a:solidFill>
                  <a:latin typeface="Segoe UI Semilight"/>
                  <a:ea typeface="Segoe UI" pitchFamily="34" charset="0"/>
                  <a:cs typeface="Segoe UI" pitchFamily="34" charset="0"/>
                </a:rPr>
                <a:t>Consistent REST API’s</a:t>
              </a:r>
            </a:p>
          </p:txBody>
        </p:sp>
        <p:sp>
          <p:nvSpPr>
            <p:cNvPr id="10" name="Rounded Rectangle 5">
              <a:extLst>
                <a:ext uri="{FF2B5EF4-FFF2-40B4-BE49-F238E27FC236}">
                  <a16:creationId xmlns:a16="http://schemas.microsoft.com/office/drawing/2014/main" id="{C3A88DC4-02EB-4E56-9EDD-965D01842DAB}"/>
                </a:ext>
              </a:extLst>
            </p:cNvPr>
            <p:cNvSpPr/>
            <p:nvPr/>
          </p:nvSpPr>
          <p:spPr bwMode="auto">
            <a:xfrm>
              <a:off x="2776806" y="3374178"/>
              <a:ext cx="3957780" cy="661684"/>
            </a:xfrm>
            <a:prstGeom prst="roundRect">
              <a:avLst/>
            </a:prstGeom>
            <a:solidFill>
              <a:srgbClr val="0078D7"/>
            </a:solidFill>
            <a:ln>
              <a:noFill/>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Breadth of Clients (Java, JS, .NET, etc.)</a:t>
              </a:r>
            </a:p>
          </p:txBody>
        </p:sp>
        <p:sp>
          <p:nvSpPr>
            <p:cNvPr id="11" name="Rounded Rectangle 6">
              <a:extLst>
                <a:ext uri="{FF2B5EF4-FFF2-40B4-BE49-F238E27FC236}">
                  <a16:creationId xmlns:a16="http://schemas.microsoft.com/office/drawing/2014/main" id="{583BF398-BE70-4285-A032-C7D60E4DD512}"/>
                </a:ext>
              </a:extLst>
            </p:cNvPr>
            <p:cNvSpPr/>
            <p:nvPr/>
          </p:nvSpPr>
          <p:spPr bwMode="auto">
            <a:xfrm>
              <a:off x="3000014" y="5100822"/>
              <a:ext cx="3511365" cy="239865"/>
            </a:xfrm>
            <a:prstGeom prst="roundRect">
              <a:avLst/>
            </a:prstGeom>
            <a:solidFill>
              <a:srgbClr val="D2D2D2"/>
            </a:solidFill>
            <a:ln>
              <a:noFill/>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353535">
                      <a:lumMod val="75000"/>
                      <a:lumOff val="25000"/>
                    </a:srgbClr>
                  </a:solidFill>
                  <a:latin typeface="Segoe UI Semilight"/>
                  <a:ea typeface="Segoe UI" pitchFamily="34" charset="0"/>
                  <a:cs typeface="Segoe UI" pitchFamily="34" charset="0"/>
                </a:rPr>
                <a:t>Authoring frameworks and languages </a:t>
              </a:r>
            </a:p>
          </p:txBody>
        </p:sp>
        <p:sp>
          <p:nvSpPr>
            <p:cNvPr id="12" name="Rounded Rectangle 7">
              <a:extLst>
                <a:ext uri="{FF2B5EF4-FFF2-40B4-BE49-F238E27FC236}">
                  <a16:creationId xmlns:a16="http://schemas.microsoft.com/office/drawing/2014/main" id="{B095C4C5-BCE4-4ABB-A43E-07EA1010F985}"/>
                </a:ext>
              </a:extLst>
            </p:cNvPr>
            <p:cNvSpPr/>
            <p:nvPr/>
          </p:nvSpPr>
          <p:spPr bwMode="auto">
            <a:xfrm>
              <a:off x="2776806" y="2561468"/>
              <a:ext cx="3957780" cy="661684"/>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End User Tooling (IDE’s, Analyst tools, Command lines)</a:t>
              </a:r>
            </a:p>
          </p:txBody>
        </p:sp>
        <p:grpSp>
          <p:nvGrpSpPr>
            <p:cNvPr id="13" name="Group 12">
              <a:extLst>
                <a:ext uri="{FF2B5EF4-FFF2-40B4-BE49-F238E27FC236}">
                  <a16:creationId xmlns:a16="http://schemas.microsoft.com/office/drawing/2014/main" id="{274DA8AB-897F-49FA-AF5E-19F9FABA256C}"/>
                </a:ext>
              </a:extLst>
            </p:cNvPr>
            <p:cNvGrpSpPr/>
            <p:nvPr/>
          </p:nvGrpSpPr>
          <p:grpSpPr>
            <a:xfrm>
              <a:off x="6879643" y="3943367"/>
              <a:ext cx="1561856" cy="1036411"/>
              <a:chOff x="9132041" y="3863028"/>
              <a:chExt cx="2280259" cy="1513126"/>
            </a:xfrm>
          </p:grpSpPr>
          <p:sp>
            <p:nvSpPr>
              <p:cNvPr id="14" name="Left Brace 13">
                <a:extLst>
                  <a:ext uri="{FF2B5EF4-FFF2-40B4-BE49-F238E27FC236}">
                    <a16:creationId xmlns:a16="http://schemas.microsoft.com/office/drawing/2014/main" id="{5D254474-1745-4377-A56E-1FD2AC8673FC}"/>
                  </a:ext>
                </a:extLst>
              </p:cNvPr>
              <p:cNvSpPr/>
              <p:nvPr/>
            </p:nvSpPr>
            <p:spPr>
              <a:xfrm>
                <a:off x="9132041" y="3863028"/>
                <a:ext cx="251164" cy="1513126"/>
              </a:xfrm>
              <a:prstGeom prst="leftBrace">
                <a:avLst/>
              </a:prstGeom>
              <a:noFill/>
              <a:ln w="28575" cap="flat" cmpd="sng" algn="ctr">
                <a:solidFill>
                  <a:srgbClr val="FFB900">
                    <a:lumMod val="75000"/>
                  </a:srgbClr>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15" name="TextBox 15">
                <a:extLst>
                  <a:ext uri="{FF2B5EF4-FFF2-40B4-BE49-F238E27FC236}">
                    <a16:creationId xmlns:a16="http://schemas.microsoft.com/office/drawing/2014/main" id="{9D85D77B-A575-4239-B545-41918A43949F}"/>
                  </a:ext>
                </a:extLst>
              </p:cNvPr>
              <p:cNvSpPr txBox="1"/>
              <p:nvPr/>
            </p:nvSpPr>
            <p:spPr>
              <a:xfrm>
                <a:off x="9408403" y="4047664"/>
                <a:ext cx="2003897" cy="107842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Connectivity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Programmability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Security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Loosely coupled</a:t>
                </a:r>
              </a:p>
            </p:txBody>
          </p:sp>
        </p:grpSp>
        <p:grpSp>
          <p:nvGrpSpPr>
            <p:cNvPr id="16" name="Group 15">
              <a:extLst>
                <a:ext uri="{FF2B5EF4-FFF2-40B4-BE49-F238E27FC236}">
                  <a16:creationId xmlns:a16="http://schemas.microsoft.com/office/drawing/2014/main" id="{FC51713E-C4F9-4775-84AF-4D6D1DE2FCE5}"/>
                </a:ext>
              </a:extLst>
            </p:cNvPr>
            <p:cNvGrpSpPr/>
            <p:nvPr/>
          </p:nvGrpSpPr>
          <p:grpSpPr>
            <a:xfrm>
              <a:off x="707601" y="3223152"/>
              <a:ext cx="1734856" cy="986114"/>
              <a:chOff x="121060" y="2811537"/>
              <a:chExt cx="2532836" cy="1439693"/>
            </a:xfrm>
          </p:grpSpPr>
          <p:sp>
            <p:nvSpPr>
              <p:cNvPr id="17" name="Right Brace 16">
                <a:extLst>
                  <a:ext uri="{FF2B5EF4-FFF2-40B4-BE49-F238E27FC236}">
                    <a16:creationId xmlns:a16="http://schemas.microsoft.com/office/drawing/2014/main" id="{1B10B2F4-C5D2-4C11-861B-8892571364AE}"/>
                  </a:ext>
                </a:extLst>
              </p:cNvPr>
              <p:cNvSpPr/>
              <p:nvPr/>
            </p:nvSpPr>
            <p:spPr>
              <a:xfrm>
                <a:off x="2352339" y="2811537"/>
                <a:ext cx="301557" cy="1439693"/>
              </a:xfrm>
              <a:prstGeom prst="rightBrace">
                <a:avLst/>
              </a:prstGeom>
              <a:noFill/>
              <a:ln w="28575" cap="flat" cmpd="sng" algn="ctr">
                <a:solidFill>
                  <a:srgbClr val="D2D2D2"/>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18" name="TextBox 17">
                <a:extLst>
                  <a:ext uri="{FF2B5EF4-FFF2-40B4-BE49-F238E27FC236}">
                    <a16:creationId xmlns:a16="http://schemas.microsoft.com/office/drawing/2014/main" id="{32CC8CAD-2126-4981-99F0-EB874BDB19E8}"/>
                  </a:ext>
                </a:extLst>
              </p:cNvPr>
              <p:cNvSpPr txBox="1"/>
              <p:nvPr/>
            </p:nvSpPr>
            <p:spPr>
              <a:xfrm>
                <a:off x="121060" y="3101891"/>
                <a:ext cx="2262355" cy="107842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Lightweight</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Low cost to extend</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Scenario oriented</a:t>
                </a:r>
              </a:p>
              <a:p>
                <a:pPr marL="349724" lvl="0" indent="-349724" algn="r" fontAlgn="auto">
                  <a:spcBef>
                    <a:spcPts val="0"/>
                  </a:spcBef>
                  <a:spcAft>
                    <a:spcPts val="0"/>
                  </a:spcAft>
                  <a:buFont typeface="Arial" panose="020B0604020202020204" pitchFamily="34" charset="0"/>
                  <a:buChar char="•"/>
                  <a:defRPr/>
                </a:pPr>
                <a:endParaRPr lang="en-US" sz="1200" b="0" spc="-71" dirty="0">
                  <a:solidFill>
                    <a:srgbClr val="353535">
                      <a:lumMod val="75000"/>
                      <a:lumOff val="25000"/>
                    </a:srgbClr>
                  </a:solidFill>
                  <a:latin typeface="Segoe UI Semilight"/>
                  <a:cs typeface="Arial" charset="0"/>
                </a:endParaRPr>
              </a:p>
            </p:txBody>
          </p:sp>
        </p:grpSp>
        <p:grpSp>
          <p:nvGrpSpPr>
            <p:cNvPr id="19" name="Group 18">
              <a:extLst>
                <a:ext uri="{FF2B5EF4-FFF2-40B4-BE49-F238E27FC236}">
                  <a16:creationId xmlns:a16="http://schemas.microsoft.com/office/drawing/2014/main" id="{FC13C798-56F4-4779-81CF-B70EF2748467}"/>
                </a:ext>
              </a:extLst>
            </p:cNvPr>
            <p:cNvGrpSpPr/>
            <p:nvPr/>
          </p:nvGrpSpPr>
          <p:grpSpPr>
            <a:xfrm>
              <a:off x="624681" y="4828751"/>
              <a:ext cx="1817776" cy="986114"/>
              <a:chOff x="0" y="2811537"/>
              <a:chExt cx="2653896" cy="1439693"/>
            </a:xfrm>
          </p:grpSpPr>
          <p:sp>
            <p:nvSpPr>
              <p:cNvPr id="20" name="Right Brace 19">
                <a:extLst>
                  <a:ext uri="{FF2B5EF4-FFF2-40B4-BE49-F238E27FC236}">
                    <a16:creationId xmlns:a16="http://schemas.microsoft.com/office/drawing/2014/main" id="{46BEA9DF-9B18-42FA-A5FB-BC5E4D0C2ED1}"/>
                  </a:ext>
                </a:extLst>
              </p:cNvPr>
              <p:cNvSpPr/>
              <p:nvPr/>
            </p:nvSpPr>
            <p:spPr>
              <a:xfrm>
                <a:off x="2352339" y="2811537"/>
                <a:ext cx="301557" cy="1439693"/>
              </a:xfrm>
              <a:prstGeom prst="rightBrace">
                <a:avLst/>
              </a:prstGeom>
              <a:noFill/>
              <a:ln w="28575" cap="flat" cmpd="sng" algn="ctr">
                <a:solidFill>
                  <a:srgbClr val="CC2626"/>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21" name="TextBox 21">
                <a:extLst>
                  <a:ext uri="{FF2B5EF4-FFF2-40B4-BE49-F238E27FC236}">
                    <a16:creationId xmlns:a16="http://schemas.microsoft.com/office/drawing/2014/main" id="{00EC1852-3A73-4E9A-8872-3EA3DD5DB881}"/>
                  </a:ext>
                </a:extLst>
              </p:cNvPr>
              <p:cNvSpPr txBox="1"/>
              <p:nvPr/>
            </p:nvSpPr>
            <p:spPr>
              <a:xfrm>
                <a:off x="0" y="3075141"/>
                <a:ext cx="2395030" cy="1078424"/>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Innovation flows upward</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New compute models</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Perf enhancements</a:t>
                </a:r>
              </a:p>
              <a:p>
                <a:pPr marL="349724" lvl="0" indent="-349724" algn="r" fontAlgn="auto">
                  <a:spcBef>
                    <a:spcPts val="0"/>
                  </a:spcBef>
                  <a:spcAft>
                    <a:spcPts val="0"/>
                  </a:spcAft>
                  <a:buFont typeface="Arial" panose="020B0604020202020204" pitchFamily="34" charset="0"/>
                  <a:buChar char="•"/>
                  <a:defRPr/>
                </a:pPr>
                <a:endParaRPr lang="en-US" sz="1200" b="0" spc="-71" dirty="0">
                  <a:solidFill>
                    <a:srgbClr val="353535">
                      <a:lumMod val="75000"/>
                      <a:lumOff val="25000"/>
                    </a:srgbClr>
                  </a:solidFill>
                  <a:latin typeface="Segoe UI Semilight"/>
                  <a:cs typeface="Arial" charset="0"/>
                </a:endParaRPr>
              </a:p>
            </p:txBody>
          </p:sp>
        </p:grpSp>
        <p:grpSp>
          <p:nvGrpSpPr>
            <p:cNvPr id="22" name="Group 21">
              <a:extLst>
                <a:ext uri="{FF2B5EF4-FFF2-40B4-BE49-F238E27FC236}">
                  <a16:creationId xmlns:a16="http://schemas.microsoft.com/office/drawing/2014/main" id="{8C167EB7-E403-410C-B2A5-3149DFB9FD94}"/>
                </a:ext>
              </a:extLst>
            </p:cNvPr>
            <p:cNvGrpSpPr/>
            <p:nvPr/>
          </p:nvGrpSpPr>
          <p:grpSpPr>
            <a:xfrm>
              <a:off x="6875390" y="2385617"/>
              <a:ext cx="1978891" cy="1062076"/>
              <a:chOff x="9125823" y="3863027"/>
              <a:chExt cx="2889114" cy="1550596"/>
            </a:xfrm>
          </p:grpSpPr>
          <p:sp>
            <p:nvSpPr>
              <p:cNvPr id="23" name="Left Brace 22">
                <a:extLst>
                  <a:ext uri="{FF2B5EF4-FFF2-40B4-BE49-F238E27FC236}">
                    <a16:creationId xmlns:a16="http://schemas.microsoft.com/office/drawing/2014/main" id="{4B6934D3-9195-4B11-B25A-89CCC3FA8C25}"/>
                  </a:ext>
                </a:extLst>
              </p:cNvPr>
              <p:cNvSpPr/>
              <p:nvPr/>
            </p:nvSpPr>
            <p:spPr>
              <a:xfrm>
                <a:off x="9125823" y="3863027"/>
                <a:ext cx="260892" cy="1513126"/>
              </a:xfrm>
              <a:prstGeom prst="leftBrace">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24" name="TextBox 25">
                <a:extLst>
                  <a:ext uri="{FF2B5EF4-FFF2-40B4-BE49-F238E27FC236}">
                    <a16:creationId xmlns:a16="http://schemas.microsoft.com/office/drawing/2014/main" id="{E44097A9-03AF-4F1B-A9B2-4F8DBF65DC05}"/>
                  </a:ext>
                </a:extLst>
              </p:cNvPr>
              <p:cNvSpPr txBox="1"/>
              <p:nvPr/>
            </p:nvSpPr>
            <p:spPr>
              <a:xfrm>
                <a:off x="9383205" y="4065592"/>
                <a:ext cx="2631732" cy="1348031"/>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Extend breadth &amp; depth</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Enable new scenarios</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Integrate with current tool chains</a:t>
                </a:r>
              </a:p>
              <a:p>
                <a:pPr lvl="0" fontAlgn="auto">
                  <a:spcBef>
                    <a:spcPts val="0"/>
                  </a:spcBef>
                  <a:spcAft>
                    <a:spcPts val="0"/>
                  </a:spcAft>
                  <a:defRPr/>
                </a:pPr>
                <a:endParaRPr lang="en-US" sz="1200" b="0" spc="-71" dirty="0">
                  <a:solidFill>
                    <a:srgbClr val="353535">
                      <a:lumMod val="75000"/>
                      <a:lumOff val="25000"/>
                    </a:srgbClr>
                  </a:solidFill>
                  <a:latin typeface="Segoe UI Semilight"/>
                  <a:cs typeface="Arial" charset="0"/>
                </a:endParaRPr>
              </a:p>
            </p:txBody>
          </p:sp>
        </p:grpSp>
      </p:grpSp>
    </p:spTree>
    <p:extLst>
      <p:ext uri="{BB962C8B-B14F-4D97-AF65-F5344CB8AC3E}">
        <p14:creationId xmlns:p14="http://schemas.microsoft.com/office/powerpoint/2010/main" val="2092662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b4757a75-6b76-4743-bf23-528dc06b06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290E-8B67-4D44-9DBF-A83A27CB273F}"/>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1E228DA4-1388-4598-86C0-C94E708C8E3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b="0" kern="0" dirty="0">
                <a:solidFill>
                  <a:srgbClr val="000000"/>
                </a:solidFill>
              </a:rPr>
              <a:t>Sentiment Analysis</a:t>
            </a:r>
          </a:p>
          <a:p>
            <a:pPr lvl="0"/>
            <a:r>
              <a:rPr lang="en-US" sz="2000" b="0" kern="0" dirty="0">
                <a:solidFill>
                  <a:srgbClr val="000000"/>
                </a:solidFill>
              </a:rPr>
              <a:t>Clickstream Processing</a:t>
            </a:r>
          </a:p>
          <a:p>
            <a:pPr lvl="0"/>
            <a:r>
              <a:rPr lang="en-US" sz="2000" b="0" kern="0" dirty="0">
                <a:solidFill>
                  <a:srgbClr val="000000"/>
                </a:solidFill>
              </a:rPr>
              <a:t>Machine/Sensor</a:t>
            </a:r>
          </a:p>
          <a:p>
            <a:pPr lvl="0"/>
            <a:r>
              <a:rPr lang="en-US" sz="2000" b="0" kern="0" dirty="0">
                <a:solidFill>
                  <a:srgbClr val="000000"/>
                </a:solidFill>
              </a:rPr>
              <a:t>Server Logs</a:t>
            </a:r>
          </a:p>
          <a:p>
            <a:pPr lvl="0"/>
            <a:r>
              <a:rPr lang="en-US" sz="2000" b="0" kern="0" dirty="0">
                <a:solidFill>
                  <a:srgbClr val="000000"/>
                </a:solidFill>
              </a:rPr>
              <a:t>Geo-Location</a:t>
            </a:r>
          </a:p>
          <a:p>
            <a:pPr lvl="0"/>
            <a:endParaRPr lang="en-US" sz="2000" b="0" kern="0" dirty="0">
              <a:solidFill>
                <a:srgbClr val="000000"/>
              </a:solidFill>
            </a:endParaRPr>
          </a:p>
        </p:txBody>
      </p:sp>
      <p:grpSp>
        <p:nvGrpSpPr>
          <p:cNvPr id="5" name="Group 4" descr="HdInsight verticals">
            <a:extLst>
              <a:ext uri="{FF2B5EF4-FFF2-40B4-BE49-F238E27FC236}">
                <a16:creationId xmlns:a16="http://schemas.microsoft.com/office/drawing/2014/main" id="{BB50AC01-9129-48EE-9EF9-71596CEF0FD6}"/>
              </a:ext>
            </a:extLst>
          </p:cNvPr>
          <p:cNvGrpSpPr/>
          <p:nvPr/>
        </p:nvGrpSpPr>
        <p:grpSpPr>
          <a:xfrm>
            <a:off x="472281" y="3573462"/>
            <a:ext cx="8229600" cy="2547089"/>
            <a:chOff x="472281" y="3573462"/>
            <a:chExt cx="8229600" cy="2547089"/>
          </a:xfrm>
        </p:grpSpPr>
        <p:sp>
          <p:nvSpPr>
            <p:cNvPr id="6" name="Rounded Rectangle 5">
              <a:extLst>
                <a:ext uri="{FF2B5EF4-FFF2-40B4-BE49-F238E27FC236}">
                  <a16:creationId xmlns:a16="http://schemas.microsoft.com/office/drawing/2014/main" id="{E1CD9706-0E04-4DAD-AC78-B04F9B0E9819}"/>
                </a:ext>
              </a:extLst>
            </p:cNvPr>
            <p:cNvSpPr/>
            <p:nvPr/>
          </p:nvSpPr>
          <p:spPr>
            <a:xfrm>
              <a:off x="472281" y="4281942"/>
              <a:ext cx="751570" cy="1012865"/>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Monitor real-time data to…</a:t>
              </a:r>
            </a:p>
          </p:txBody>
        </p:sp>
        <p:sp>
          <p:nvSpPr>
            <p:cNvPr id="7" name="Rounded Rectangle 28">
              <a:extLst>
                <a:ext uri="{FF2B5EF4-FFF2-40B4-BE49-F238E27FC236}">
                  <a16:creationId xmlns:a16="http://schemas.microsoft.com/office/drawing/2014/main" id="{E583AC11-4F6F-46C0-9680-28D45AEE10AD}"/>
                </a:ext>
              </a:extLst>
            </p:cNvPr>
            <p:cNvSpPr/>
            <p:nvPr/>
          </p:nvSpPr>
          <p:spPr>
            <a:xfrm>
              <a:off x="1466188" y="3881941"/>
              <a:ext cx="780491" cy="425722"/>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Prevent</a:t>
              </a:r>
            </a:p>
          </p:txBody>
        </p:sp>
        <p:sp>
          <p:nvSpPr>
            <p:cNvPr id="8" name="Rounded Rectangle 29">
              <a:extLst>
                <a:ext uri="{FF2B5EF4-FFF2-40B4-BE49-F238E27FC236}">
                  <a16:creationId xmlns:a16="http://schemas.microsoft.com/office/drawing/2014/main" id="{4D1D976D-18AF-434D-9D5C-2717E0C666C9}"/>
                </a:ext>
              </a:extLst>
            </p:cNvPr>
            <p:cNvSpPr/>
            <p:nvPr/>
          </p:nvSpPr>
          <p:spPr>
            <a:xfrm>
              <a:off x="1456161" y="5333172"/>
              <a:ext cx="780491" cy="425722"/>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Optimize</a:t>
              </a:r>
            </a:p>
          </p:txBody>
        </p:sp>
        <p:sp>
          <p:nvSpPr>
            <p:cNvPr id="9" name="TextBox 8">
              <a:extLst>
                <a:ext uri="{FF2B5EF4-FFF2-40B4-BE49-F238E27FC236}">
                  <a16:creationId xmlns:a16="http://schemas.microsoft.com/office/drawing/2014/main" id="{BC4CB3A2-20A6-471C-9719-B90D2C132D10}"/>
                </a:ext>
              </a:extLst>
            </p:cNvPr>
            <p:cNvSpPr txBox="1"/>
            <p:nvPr/>
          </p:nvSpPr>
          <p:spPr>
            <a:xfrm>
              <a:off x="2379431" y="3970015"/>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Securities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fraud</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Compliance violations</a:t>
              </a:r>
            </a:p>
          </p:txBody>
        </p:sp>
        <p:sp>
          <p:nvSpPr>
            <p:cNvPr id="10" name="TextBox 35">
              <a:extLst>
                <a:ext uri="{FF2B5EF4-FFF2-40B4-BE49-F238E27FC236}">
                  <a16:creationId xmlns:a16="http://schemas.microsoft.com/office/drawing/2014/main" id="{8B4BD4D6-603C-4438-B75A-B7F05F992E38}"/>
                </a:ext>
              </a:extLst>
            </p:cNvPr>
            <p:cNvSpPr txBox="1"/>
            <p:nvPr/>
          </p:nvSpPr>
          <p:spPr>
            <a:xfrm>
              <a:off x="3391120" y="3970015"/>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Security breaches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Network outages</a:t>
              </a:r>
            </a:p>
          </p:txBody>
        </p:sp>
        <p:sp>
          <p:nvSpPr>
            <p:cNvPr id="11" name="TextBox 52">
              <a:extLst>
                <a:ext uri="{FF2B5EF4-FFF2-40B4-BE49-F238E27FC236}">
                  <a16:creationId xmlns:a16="http://schemas.microsoft.com/office/drawing/2014/main" id="{B4556C0D-E0C4-4720-AC41-6DC5E4B4FA99}"/>
                </a:ext>
              </a:extLst>
            </p:cNvPr>
            <p:cNvSpPr txBox="1"/>
            <p:nvPr/>
          </p:nvSpPr>
          <p:spPr>
            <a:xfrm>
              <a:off x="4640673" y="3970015"/>
              <a:ext cx="471246"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dirty="0">
                  <a:solidFill>
                    <a:srgbClr val="353535"/>
                  </a:solidFill>
                  <a:latin typeface="Segoe UI Semilight"/>
                  <a:cs typeface="Arial" charset="0"/>
                </a:rPr>
                <a:t>---</a:t>
              </a:r>
            </a:p>
          </p:txBody>
        </p:sp>
        <p:sp>
          <p:nvSpPr>
            <p:cNvPr id="12" name="TextBox 53">
              <a:extLst>
                <a:ext uri="{FF2B5EF4-FFF2-40B4-BE49-F238E27FC236}">
                  <a16:creationId xmlns:a16="http://schemas.microsoft.com/office/drawing/2014/main" id="{4073C7D8-8EAF-442C-BB0E-53D2C60C102E}"/>
                </a:ext>
              </a:extLst>
            </p:cNvPr>
            <p:cNvSpPr txBox="1"/>
            <p:nvPr/>
          </p:nvSpPr>
          <p:spPr>
            <a:xfrm>
              <a:off x="5309012" y="3970015"/>
              <a:ext cx="125926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Machine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failures</a:t>
              </a:r>
            </a:p>
          </p:txBody>
        </p:sp>
        <p:sp>
          <p:nvSpPr>
            <p:cNvPr id="13" name="TextBox 54">
              <a:extLst>
                <a:ext uri="{FF2B5EF4-FFF2-40B4-BE49-F238E27FC236}">
                  <a16:creationId xmlns:a16="http://schemas.microsoft.com/office/drawing/2014/main" id="{1A6002D5-C162-4856-A2E2-164A7D126B13}"/>
                </a:ext>
              </a:extLst>
            </p:cNvPr>
            <p:cNvSpPr txBox="1"/>
            <p:nvPr/>
          </p:nvSpPr>
          <p:spPr>
            <a:xfrm>
              <a:off x="6306067" y="3970015"/>
              <a:ext cx="1259269" cy="64633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Driver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&amp; fleet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issues</a:t>
              </a:r>
            </a:p>
          </p:txBody>
        </p:sp>
        <p:sp>
          <p:nvSpPr>
            <p:cNvPr id="14" name="TextBox 55">
              <a:extLst>
                <a:ext uri="{FF2B5EF4-FFF2-40B4-BE49-F238E27FC236}">
                  <a16:creationId xmlns:a16="http://schemas.microsoft.com/office/drawing/2014/main" id="{9555564A-4F87-4828-9B7B-B631656BEB4E}"/>
                </a:ext>
              </a:extLst>
            </p:cNvPr>
            <p:cNvSpPr txBox="1"/>
            <p:nvPr/>
          </p:nvSpPr>
          <p:spPr>
            <a:xfrm>
              <a:off x="7310661" y="3970014"/>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Application failures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Operational issues</a:t>
              </a:r>
            </a:p>
          </p:txBody>
        </p:sp>
        <p:sp>
          <p:nvSpPr>
            <p:cNvPr id="15" name="TextBox 56">
              <a:extLst>
                <a:ext uri="{FF2B5EF4-FFF2-40B4-BE49-F238E27FC236}">
                  <a16:creationId xmlns:a16="http://schemas.microsoft.com/office/drawing/2014/main" id="{5A1017F5-8EFA-40A6-92C2-9EB240FD70AB}"/>
                </a:ext>
              </a:extLst>
            </p:cNvPr>
            <p:cNvSpPr txBox="1"/>
            <p:nvPr/>
          </p:nvSpPr>
          <p:spPr>
            <a:xfrm>
              <a:off x="2443808" y="5289554"/>
              <a:ext cx="1259269" cy="64633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Order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routing</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16" name="TextBox 57">
              <a:extLst>
                <a:ext uri="{FF2B5EF4-FFF2-40B4-BE49-F238E27FC236}">
                  <a16:creationId xmlns:a16="http://schemas.microsoft.com/office/drawing/2014/main" id="{10E2C890-B179-4D9D-B0C2-525AC2D576FC}"/>
                </a:ext>
              </a:extLst>
            </p:cNvPr>
            <p:cNvSpPr txBox="1"/>
            <p:nvPr/>
          </p:nvSpPr>
          <p:spPr>
            <a:xfrm>
              <a:off x="3387922" y="5289554"/>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Bandwidth allocation</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Customer service</a:t>
              </a:r>
            </a:p>
          </p:txBody>
        </p:sp>
        <p:sp>
          <p:nvSpPr>
            <p:cNvPr id="17" name="TextBox 58">
              <a:extLst>
                <a:ext uri="{FF2B5EF4-FFF2-40B4-BE49-F238E27FC236}">
                  <a16:creationId xmlns:a16="http://schemas.microsoft.com/office/drawing/2014/main" id="{338084D7-D91E-4C30-A56A-020E23F69C64}"/>
                </a:ext>
              </a:extLst>
            </p:cNvPr>
            <p:cNvSpPr txBox="1"/>
            <p:nvPr/>
          </p:nvSpPr>
          <p:spPr>
            <a:xfrm>
              <a:off x="4510880" y="5289553"/>
              <a:ext cx="82463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Offers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18" name="TextBox 59">
              <a:extLst>
                <a:ext uri="{FF2B5EF4-FFF2-40B4-BE49-F238E27FC236}">
                  <a16:creationId xmlns:a16="http://schemas.microsoft.com/office/drawing/2014/main" id="{5B6D1548-6920-41D8-BC3E-CB57A25B50D7}"/>
                </a:ext>
              </a:extLst>
            </p:cNvPr>
            <p:cNvSpPr txBox="1"/>
            <p:nvPr/>
          </p:nvSpPr>
          <p:spPr>
            <a:xfrm>
              <a:off x="5289607" y="5457806"/>
              <a:ext cx="125926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Supply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chain</a:t>
              </a:r>
            </a:p>
          </p:txBody>
        </p:sp>
        <p:sp>
          <p:nvSpPr>
            <p:cNvPr id="19" name="TextBox 60">
              <a:extLst>
                <a:ext uri="{FF2B5EF4-FFF2-40B4-BE49-F238E27FC236}">
                  <a16:creationId xmlns:a16="http://schemas.microsoft.com/office/drawing/2014/main" id="{D27886D6-FA62-4D39-87CD-35B69AC1844D}"/>
                </a:ext>
              </a:extLst>
            </p:cNvPr>
            <p:cNvSpPr txBox="1"/>
            <p:nvPr/>
          </p:nvSpPr>
          <p:spPr>
            <a:xfrm>
              <a:off x="6445529" y="5325377"/>
              <a:ext cx="803671"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Routes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20" name="TextBox 61">
              <a:extLst>
                <a:ext uri="{FF2B5EF4-FFF2-40B4-BE49-F238E27FC236}">
                  <a16:creationId xmlns:a16="http://schemas.microsoft.com/office/drawing/2014/main" id="{7984E8B7-2EC4-41C7-B6EA-6F042CFB6231}"/>
                </a:ext>
              </a:extLst>
            </p:cNvPr>
            <p:cNvSpPr txBox="1"/>
            <p:nvPr/>
          </p:nvSpPr>
          <p:spPr>
            <a:xfrm>
              <a:off x="7442612" y="5374023"/>
              <a:ext cx="125926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Site content</a:t>
              </a:r>
            </a:p>
          </p:txBody>
        </p:sp>
        <p:cxnSp>
          <p:nvCxnSpPr>
            <p:cNvPr id="21" name="Straight Connector 20">
              <a:extLst>
                <a:ext uri="{FF2B5EF4-FFF2-40B4-BE49-F238E27FC236}">
                  <a16:creationId xmlns:a16="http://schemas.microsoft.com/office/drawing/2014/main" id="{F87A8895-1C21-4122-B0C6-9DC959FD8ECD}"/>
                </a:ext>
              </a:extLst>
            </p:cNvPr>
            <p:cNvCxnSpPr/>
            <p:nvPr/>
          </p:nvCxnSpPr>
          <p:spPr>
            <a:xfrm>
              <a:off x="3441392" y="4001567"/>
              <a:ext cx="0" cy="1844797"/>
            </a:xfrm>
            <a:prstGeom prst="line">
              <a:avLst/>
            </a:prstGeom>
            <a:noFill/>
            <a:ln w="19050" cap="flat" cmpd="sng" algn="ctr">
              <a:solidFill>
                <a:srgbClr val="FFFFFF">
                  <a:lumMod val="85000"/>
                </a:srgbClr>
              </a:solidFill>
              <a:prstDash val="solid"/>
            </a:ln>
            <a:effectLst/>
          </p:spPr>
        </p:cxnSp>
        <p:cxnSp>
          <p:nvCxnSpPr>
            <p:cNvPr id="22" name="Straight Connector 21">
              <a:extLst>
                <a:ext uri="{FF2B5EF4-FFF2-40B4-BE49-F238E27FC236}">
                  <a16:creationId xmlns:a16="http://schemas.microsoft.com/office/drawing/2014/main" id="{B548AA7F-3F76-4AE2-AB64-B8E45A06C28B}"/>
                </a:ext>
              </a:extLst>
            </p:cNvPr>
            <p:cNvCxnSpPr/>
            <p:nvPr/>
          </p:nvCxnSpPr>
          <p:spPr>
            <a:xfrm>
              <a:off x="4502495" y="4001567"/>
              <a:ext cx="0" cy="1844797"/>
            </a:xfrm>
            <a:prstGeom prst="line">
              <a:avLst/>
            </a:prstGeom>
            <a:noFill/>
            <a:ln w="19050" cap="flat" cmpd="sng" algn="ctr">
              <a:solidFill>
                <a:srgbClr val="FFFFFF">
                  <a:lumMod val="85000"/>
                </a:srgbClr>
              </a:solidFill>
              <a:prstDash val="solid"/>
            </a:ln>
            <a:effectLst/>
          </p:spPr>
        </p:cxnSp>
        <p:cxnSp>
          <p:nvCxnSpPr>
            <p:cNvPr id="23" name="Straight Connector 22">
              <a:extLst>
                <a:ext uri="{FF2B5EF4-FFF2-40B4-BE49-F238E27FC236}">
                  <a16:creationId xmlns:a16="http://schemas.microsoft.com/office/drawing/2014/main" id="{B5191949-46E8-4578-A002-94775F1E05DF}"/>
                </a:ext>
              </a:extLst>
            </p:cNvPr>
            <p:cNvCxnSpPr/>
            <p:nvPr/>
          </p:nvCxnSpPr>
          <p:spPr>
            <a:xfrm>
              <a:off x="5272881" y="4001567"/>
              <a:ext cx="0" cy="1844797"/>
            </a:xfrm>
            <a:prstGeom prst="line">
              <a:avLst/>
            </a:prstGeom>
            <a:noFill/>
            <a:ln w="19050" cap="flat" cmpd="sng" algn="ctr">
              <a:solidFill>
                <a:srgbClr val="FFFFFF">
                  <a:lumMod val="85000"/>
                </a:srgbClr>
              </a:solidFill>
              <a:prstDash val="solid"/>
            </a:ln>
            <a:effectLst/>
          </p:spPr>
        </p:cxnSp>
        <p:cxnSp>
          <p:nvCxnSpPr>
            <p:cNvPr id="24" name="Straight Connector 23">
              <a:extLst>
                <a:ext uri="{FF2B5EF4-FFF2-40B4-BE49-F238E27FC236}">
                  <a16:creationId xmlns:a16="http://schemas.microsoft.com/office/drawing/2014/main" id="{E063ED2E-F253-4634-84DD-90A9415AB023}"/>
                </a:ext>
              </a:extLst>
            </p:cNvPr>
            <p:cNvCxnSpPr/>
            <p:nvPr/>
          </p:nvCxnSpPr>
          <p:spPr>
            <a:xfrm>
              <a:off x="6306007" y="4001567"/>
              <a:ext cx="0" cy="1844797"/>
            </a:xfrm>
            <a:prstGeom prst="line">
              <a:avLst/>
            </a:prstGeom>
            <a:noFill/>
            <a:ln w="19050" cap="flat" cmpd="sng" algn="ctr">
              <a:solidFill>
                <a:srgbClr val="FFFFFF">
                  <a:lumMod val="85000"/>
                </a:srgbClr>
              </a:solidFill>
              <a:prstDash val="solid"/>
            </a:ln>
            <a:effectLst/>
          </p:spPr>
        </p:cxnSp>
        <p:cxnSp>
          <p:nvCxnSpPr>
            <p:cNvPr id="25" name="Straight Connector 24">
              <a:extLst>
                <a:ext uri="{FF2B5EF4-FFF2-40B4-BE49-F238E27FC236}">
                  <a16:creationId xmlns:a16="http://schemas.microsoft.com/office/drawing/2014/main" id="{E936DF49-453B-4BDD-B737-417515DB8D99}"/>
                </a:ext>
              </a:extLst>
            </p:cNvPr>
            <p:cNvCxnSpPr/>
            <p:nvPr/>
          </p:nvCxnSpPr>
          <p:spPr>
            <a:xfrm>
              <a:off x="7316809" y="4001567"/>
              <a:ext cx="0" cy="1844797"/>
            </a:xfrm>
            <a:prstGeom prst="line">
              <a:avLst/>
            </a:prstGeom>
            <a:noFill/>
            <a:ln w="19050" cap="flat" cmpd="sng" algn="ctr">
              <a:solidFill>
                <a:srgbClr val="FFFFFF">
                  <a:lumMod val="85000"/>
                </a:srgbClr>
              </a:solidFill>
              <a:prstDash val="solid"/>
            </a:ln>
            <a:effectLst/>
          </p:spPr>
        </p:cxnSp>
        <p:sp>
          <p:nvSpPr>
            <p:cNvPr id="26" name="TextBox 66">
              <a:extLst>
                <a:ext uri="{FF2B5EF4-FFF2-40B4-BE49-F238E27FC236}">
                  <a16:creationId xmlns:a16="http://schemas.microsoft.com/office/drawing/2014/main" id="{FE0340E7-EEB8-487D-8302-0FA10AF65126}"/>
                </a:ext>
              </a:extLst>
            </p:cNvPr>
            <p:cNvSpPr txBox="1"/>
            <p:nvPr/>
          </p:nvSpPr>
          <p:spPr>
            <a:xfrm>
              <a:off x="2471334" y="3573462"/>
              <a:ext cx="74934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Finance</a:t>
              </a:r>
            </a:p>
          </p:txBody>
        </p:sp>
        <p:sp>
          <p:nvSpPr>
            <p:cNvPr id="27" name="TextBox 67">
              <a:extLst>
                <a:ext uri="{FF2B5EF4-FFF2-40B4-BE49-F238E27FC236}">
                  <a16:creationId xmlns:a16="http://schemas.microsoft.com/office/drawing/2014/main" id="{DCC63490-33EF-48BC-993A-9B29823FC56A}"/>
                </a:ext>
              </a:extLst>
            </p:cNvPr>
            <p:cNvSpPr txBox="1"/>
            <p:nvPr/>
          </p:nvSpPr>
          <p:spPr>
            <a:xfrm>
              <a:off x="3604003"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Telco</a:t>
              </a:r>
            </a:p>
          </p:txBody>
        </p:sp>
        <p:sp>
          <p:nvSpPr>
            <p:cNvPr id="28" name="TextBox 68">
              <a:extLst>
                <a:ext uri="{FF2B5EF4-FFF2-40B4-BE49-F238E27FC236}">
                  <a16:creationId xmlns:a16="http://schemas.microsoft.com/office/drawing/2014/main" id="{833C02EE-2DA9-4EAE-BCC1-6C621E2BAEEE}"/>
                </a:ext>
              </a:extLst>
            </p:cNvPr>
            <p:cNvSpPr txBox="1"/>
            <p:nvPr/>
          </p:nvSpPr>
          <p:spPr>
            <a:xfrm>
              <a:off x="4488873"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Retail</a:t>
              </a:r>
            </a:p>
          </p:txBody>
        </p:sp>
        <p:sp>
          <p:nvSpPr>
            <p:cNvPr id="29" name="TextBox 69">
              <a:extLst>
                <a:ext uri="{FF2B5EF4-FFF2-40B4-BE49-F238E27FC236}">
                  <a16:creationId xmlns:a16="http://schemas.microsoft.com/office/drawing/2014/main" id="{BC4FFA74-6B2A-4288-B572-316D2CE1398B}"/>
                </a:ext>
              </a:extLst>
            </p:cNvPr>
            <p:cNvSpPr txBox="1"/>
            <p:nvPr/>
          </p:nvSpPr>
          <p:spPr>
            <a:xfrm>
              <a:off x="5120987" y="3573462"/>
              <a:ext cx="118501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Manufacturing</a:t>
              </a:r>
            </a:p>
          </p:txBody>
        </p:sp>
        <p:sp>
          <p:nvSpPr>
            <p:cNvPr id="30" name="TextBox 70">
              <a:extLst>
                <a:ext uri="{FF2B5EF4-FFF2-40B4-BE49-F238E27FC236}">
                  <a16:creationId xmlns:a16="http://schemas.microsoft.com/office/drawing/2014/main" id="{FA084DBC-77F5-421B-AC50-26570ADAAC42}"/>
                </a:ext>
              </a:extLst>
            </p:cNvPr>
            <p:cNvSpPr txBox="1"/>
            <p:nvPr/>
          </p:nvSpPr>
          <p:spPr>
            <a:xfrm>
              <a:off x="6191655" y="3573462"/>
              <a:ext cx="1212018"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Transportation</a:t>
              </a:r>
            </a:p>
          </p:txBody>
        </p:sp>
        <p:sp>
          <p:nvSpPr>
            <p:cNvPr id="31" name="TextBox 71">
              <a:extLst>
                <a:ext uri="{FF2B5EF4-FFF2-40B4-BE49-F238E27FC236}">
                  <a16:creationId xmlns:a16="http://schemas.microsoft.com/office/drawing/2014/main" id="{1E2BBE63-A917-434D-AFCD-9C8BC192D7CC}"/>
                </a:ext>
              </a:extLst>
            </p:cNvPr>
            <p:cNvSpPr txBox="1"/>
            <p:nvPr/>
          </p:nvSpPr>
          <p:spPr>
            <a:xfrm>
              <a:off x="7469991"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Web</a:t>
              </a:r>
            </a:p>
          </p:txBody>
        </p:sp>
        <p:cxnSp>
          <p:nvCxnSpPr>
            <p:cNvPr id="32" name="Straight Connector 31">
              <a:extLst>
                <a:ext uri="{FF2B5EF4-FFF2-40B4-BE49-F238E27FC236}">
                  <a16:creationId xmlns:a16="http://schemas.microsoft.com/office/drawing/2014/main" id="{C6E3A8D8-8E2F-498E-BCCC-1B0A231E371D}"/>
                </a:ext>
              </a:extLst>
            </p:cNvPr>
            <p:cNvCxnSpPr/>
            <p:nvPr/>
          </p:nvCxnSpPr>
          <p:spPr>
            <a:xfrm>
              <a:off x="2345121" y="4846940"/>
              <a:ext cx="6027873" cy="0"/>
            </a:xfrm>
            <a:prstGeom prst="line">
              <a:avLst/>
            </a:prstGeom>
            <a:noFill/>
            <a:ln w="19050" cap="flat" cmpd="sng" algn="ctr">
              <a:solidFill>
                <a:srgbClr val="FFFFFF">
                  <a:lumMod val="85000"/>
                </a:srgbClr>
              </a:solidFill>
              <a:prstDash val="solid"/>
            </a:ln>
            <a:effectLst/>
          </p:spPr>
        </p:cxnSp>
        <p:sp>
          <p:nvSpPr>
            <p:cNvPr id="33" name="Right Arrow 12">
              <a:extLst>
                <a:ext uri="{FF2B5EF4-FFF2-40B4-BE49-F238E27FC236}">
                  <a16:creationId xmlns:a16="http://schemas.microsoft.com/office/drawing/2014/main" id="{8D309990-C30E-48D4-8BD4-61B616E928BF}"/>
                </a:ext>
              </a:extLst>
            </p:cNvPr>
            <p:cNvSpPr/>
            <p:nvPr/>
          </p:nvSpPr>
          <p:spPr>
            <a:xfrm rot="20390712">
              <a:off x="1254982" y="4224237"/>
              <a:ext cx="197914" cy="166853"/>
            </a:xfrm>
            <a:prstGeom prst="rightArrow">
              <a:avLst/>
            </a:prstGeom>
            <a:solidFill>
              <a:srgbClr val="353535"/>
            </a:solidFill>
            <a:ln w="17145" cap="flat" cmpd="sng" algn="ctr">
              <a:solidFill>
                <a:srgbClr val="FFFFFF">
                  <a:shade val="95000"/>
                  <a:alpha val="50000"/>
                  <a:satMod val="1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b="0" dirty="0">
                <a:solidFill>
                  <a:srgbClr val="353535"/>
                </a:solidFill>
                <a:latin typeface="Segoe UI Semilight"/>
                <a:cs typeface="Arial" charset="0"/>
              </a:endParaRPr>
            </a:p>
          </p:txBody>
        </p:sp>
        <p:sp>
          <p:nvSpPr>
            <p:cNvPr id="34" name="Right Arrow 72">
              <a:extLst>
                <a:ext uri="{FF2B5EF4-FFF2-40B4-BE49-F238E27FC236}">
                  <a16:creationId xmlns:a16="http://schemas.microsoft.com/office/drawing/2014/main" id="{DE98C90E-942C-4F41-A354-4A62E99F9A06}"/>
                </a:ext>
              </a:extLst>
            </p:cNvPr>
            <p:cNvSpPr/>
            <p:nvPr/>
          </p:nvSpPr>
          <p:spPr>
            <a:xfrm rot="1049479">
              <a:off x="1245724" y="5287967"/>
              <a:ext cx="197914" cy="166853"/>
            </a:xfrm>
            <a:prstGeom prst="rightArrow">
              <a:avLst/>
            </a:prstGeom>
            <a:solidFill>
              <a:srgbClr val="353535"/>
            </a:solidFill>
            <a:ln w="17145" cap="flat" cmpd="sng" algn="ctr">
              <a:solidFill>
                <a:srgbClr val="FFFFFF">
                  <a:shade val="95000"/>
                  <a:alpha val="50000"/>
                  <a:satMod val="1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b="0" dirty="0">
                <a:solidFill>
                  <a:srgbClr val="353535"/>
                </a:solidFill>
                <a:latin typeface="Segoe UI Semilight"/>
                <a:cs typeface="Arial" charset="0"/>
              </a:endParaRPr>
            </a:p>
          </p:txBody>
        </p:sp>
      </p:grpSp>
    </p:spTree>
    <p:extLst>
      <p:ext uri="{BB962C8B-B14F-4D97-AF65-F5344CB8AC3E}">
        <p14:creationId xmlns:p14="http://schemas.microsoft.com/office/powerpoint/2010/main" val="154173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c0164861-4c59-4058-b416-0ff153acac5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A84F-FE8B-49BC-A9DB-D9E6187FCF67}"/>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A3761A51-200C-4BF5-9997-C2DF16E88C25}"/>
              </a:ext>
            </a:extLst>
          </p:cNvPr>
          <p:cNvSpPr txBox="1">
            <a:spLocks/>
          </p:cNvSpPr>
          <p:nvPr/>
        </p:nvSpPr>
        <p:spPr>
          <a:xfrm>
            <a:off x="458788" y="1021215"/>
            <a:ext cx="8119156" cy="9842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You can use Azure Data Lake with an Azure HDInsight cluster</a:t>
            </a:r>
          </a:p>
          <a:p>
            <a:pPr marL="0" lvl="0" indent="0" algn="ctr">
              <a:buNone/>
            </a:pPr>
            <a:endParaRPr lang="en-US" b="0" kern="0" dirty="0">
              <a:solidFill>
                <a:srgbClr val="000000"/>
              </a:solidFill>
            </a:endParaRPr>
          </a:p>
        </p:txBody>
      </p:sp>
      <p:grpSp>
        <p:nvGrpSpPr>
          <p:cNvPr id="3" name="Group 2" descr="Azure Data Lake and HDInsight">
            <a:extLst>
              <a:ext uri="{FF2B5EF4-FFF2-40B4-BE49-F238E27FC236}">
                <a16:creationId xmlns:a16="http://schemas.microsoft.com/office/drawing/2014/main" id="{E0501FFD-C13B-43F7-AF11-117F080AB1A2}"/>
              </a:ext>
            </a:extLst>
          </p:cNvPr>
          <p:cNvGrpSpPr/>
          <p:nvPr/>
        </p:nvGrpSpPr>
        <p:grpSpPr>
          <a:xfrm>
            <a:off x="925865" y="2735262"/>
            <a:ext cx="7623616" cy="3810000"/>
            <a:chOff x="925865" y="2735262"/>
            <a:chExt cx="7623616" cy="3810000"/>
          </a:xfrm>
        </p:grpSpPr>
        <p:grpSp>
          <p:nvGrpSpPr>
            <p:cNvPr id="5" name="Group 4">
              <a:extLst>
                <a:ext uri="{FF2B5EF4-FFF2-40B4-BE49-F238E27FC236}">
                  <a16:creationId xmlns:a16="http://schemas.microsoft.com/office/drawing/2014/main" id="{A090EC4F-747A-4DB0-8158-F54F6E0F5D7D}"/>
                </a:ext>
              </a:extLst>
            </p:cNvPr>
            <p:cNvGrpSpPr/>
            <p:nvPr/>
          </p:nvGrpSpPr>
          <p:grpSpPr>
            <a:xfrm>
              <a:off x="1025429" y="5021262"/>
              <a:ext cx="7391400" cy="1524000"/>
              <a:chOff x="1025429" y="4714874"/>
              <a:chExt cx="7391400" cy="1524000"/>
            </a:xfrm>
          </p:grpSpPr>
          <p:sp>
            <p:nvSpPr>
              <p:cNvPr id="6" name="Rectangle 5">
                <a:extLst>
                  <a:ext uri="{FF2B5EF4-FFF2-40B4-BE49-F238E27FC236}">
                    <a16:creationId xmlns:a16="http://schemas.microsoft.com/office/drawing/2014/main" id="{998D177D-CB4D-401F-8AE2-1F2190B2E494}"/>
                  </a:ext>
                </a:extLst>
              </p:cNvPr>
              <p:cNvSpPr/>
              <p:nvPr/>
            </p:nvSpPr>
            <p:spPr bwMode="auto">
              <a:xfrm>
                <a:off x="1025429" y="4714874"/>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Azure Data Lake Store</a:t>
                </a:r>
              </a:p>
            </p:txBody>
          </p:sp>
          <p:sp>
            <p:nvSpPr>
              <p:cNvPr id="7" name="Rectangle 6">
                <a:extLst>
                  <a:ext uri="{FF2B5EF4-FFF2-40B4-BE49-F238E27FC236}">
                    <a16:creationId xmlns:a16="http://schemas.microsoft.com/office/drawing/2014/main" id="{D283C6C6-793F-42C8-91BC-BB86F0293B87}"/>
                  </a:ext>
                </a:extLst>
              </p:cNvPr>
              <p:cNvSpPr/>
              <p:nvPr/>
            </p:nvSpPr>
            <p:spPr bwMode="auto">
              <a:xfrm>
                <a:off x="1025429" y="4714874"/>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WebHDFS-compatible REST API</a:t>
                </a:r>
              </a:p>
            </p:txBody>
          </p:sp>
          <p:pic>
            <p:nvPicPr>
              <p:cNvPr id="8" name="Graphic 7">
                <a:extLst>
                  <a:ext uri="{FF2B5EF4-FFF2-40B4-BE49-F238E27FC236}">
                    <a16:creationId xmlns:a16="http://schemas.microsoft.com/office/drawing/2014/main" id="{FC6B4DBE-C336-4CCD-91B0-86A2C15469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1025" y="5133974"/>
                <a:ext cx="685800" cy="685800"/>
              </a:xfrm>
              <a:prstGeom prst="rect">
                <a:avLst/>
              </a:prstGeom>
            </p:spPr>
          </p:pic>
        </p:grpSp>
        <p:grpSp>
          <p:nvGrpSpPr>
            <p:cNvPr id="9" name="Group 8">
              <a:extLst>
                <a:ext uri="{FF2B5EF4-FFF2-40B4-BE49-F238E27FC236}">
                  <a16:creationId xmlns:a16="http://schemas.microsoft.com/office/drawing/2014/main" id="{B51C40E8-EA9E-4133-8110-037773788667}"/>
                </a:ext>
              </a:extLst>
            </p:cNvPr>
            <p:cNvGrpSpPr/>
            <p:nvPr/>
          </p:nvGrpSpPr>
          <p:grpSpPr>
            <a:xfrm>
              <a:off x="925865" y="3480434"/>
              <a:ext cx="3508816" cy="1159828"/>
              <a:chOff x="925865" y="3040062"/>
              <a:chExt cx="3508816" cy="1159828"/>
            </a:xfrm>
          </p:grpSpPr>
          <p:sp>
            <p:nvSpPr>
              <p:cNvPr id="10" name="Rectangle 9">
                <a:extLst>
                  <a:ext uri="{FF2B5EF4-FFF2-40B4-BE49-F238E27FC236}">
                    <a16:creationId xmlns:a16="http://schemas.microsoft.com/office/drawing/2014/main" id="{8451EE14-A7E4-4804-9BC7-B03EAFD36323}"/>
                  </a:ext>
                </a:extLst>
              </p:cNvPr>
              <p:cNvSpPr/>
              <p:nvPr/>
            </p:nvSpPr>
            <p:spPr bwMode="auto">
              <a:xfrm>
                <a:off x="1025429" y="3081972"/>
                <a:ext cx="3409252" cy="1117918"/>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lang="en-US" sz="1600" b="0" kern="0" dirty="0">
                    <a:solidFill>
                      <a:srgbClr val="FFFFFF"/>
                    </a:solidFill>
                    <a:latin typeface="Segoe UI Semilight"/>
                    <a:ea typeface="Segoe UI" pitchFamily="34" charset="0"/>
                    <a:cs typeface="Segoe UI" pitchFamily="34" charset="0"/>
                  </a:rPr>
                  <a:t>     Azure HDInsight</a:t>
                </a:r>
                <a:endParaRPr kumimoji="0" lang="en-US" sz="16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1104492D-93F8-4987-B55C-034C7BBF28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865" y="3040062"/>
                <a:ext cx="765616" cy="594360"/>
              </a:xfrm>
              <a:prstGeom prst="rect">
                <a:avLst/>
              </a:prstGeom>
            </p:spPr>
          </p:pic>
          <p:sp>
            <p:nvSpPr>
              <p:cNvPr id="12" name="Rectangle 11">
                <a:extLst>
                  <a:ext uri="{FF2B5EF4-FFF2-40B4-BE49-F238E27FC236}">
                    <a16:creationId xmlns:a16="http://schemas.microsoft.com/office/drawing/2014/main" id="{98AC36E1-FD5F-4C4C-8E7A-C221EB336313}"/>
                  </a:ext>
                </a:extLst>
              </p:cNvPr>
              <p:cNvSpPr/>
              <p:nvPr/>
            </p:nvSpPr>
            <p:spPr bwMode="auto">
              <a:xfrm>
                <a:off x="1158081" y="3640931"/>
                <a:ext cx="3162944" cy="465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rgbClr val="353535"/>
                    </a:solidFill>
                    <a:latin typeface="Segoe UI Semilight"/>
                    <a:ea typeface="Segoe UI" pitchFamily="34" charset="0"/>
                    <a:cs typeface="Segoe UI" pitchFamily="34" charset="0"/>
                  </a:rPr>
                  <a:t>Hadoop WebHDFS Client</a:t>
                </a:r>
              </a:p>
            </p:txBody>
          </p:sp>
        </p:grpSp>
        <p:sp>
          <p:nvSpPr>
            <p:cNvPr id="13" name="Rectangle 12">
              <a:extLst>
                <a:ext uri="{FF2B5EF4-FFF2-40B4-BE49-F238E27FC236}">
                  <a16:creationId xmlns:a16="http://schemas.microsoft.com/office/drawing/2014/main" id="{B4714749-7A3A-48E5-93C1-101179E7582A}"/>
                </a:ext>
              </a:extLst>
            </p:cNvPr>
            <p:cNvSpPr/>
            <p:nvPr/>
          </p:nvSpPr>
          <p:spPr bwMode="auto">
            <a:xfrm>
              <a:off x="1025429" y="2735262"/>
              <a:ext cx="685800" cy="4572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Map reduce</a:t>
              </a:r>
            </a:p>
          </p:txBody>
        </p:sp>
        <p:sp>
          <p:nvSpPr>
            <p:cNvPr id="14" name="Rectangle 13">
              <a:extLst>
                <a:ext uri="{FF2B5EF4-FFF2-40B4-BE49-F238E27FC236}">
                  <a16:creationId xmlns:a16="http://schemas.microsoft.com/office/drawing/2014/main" id="{0C581245-E3D3-4671-BD46-EBAFCC037640}"/>
                </a:ext>
              </a:extLst>
            </p:cNvPr>
            <p:cNvSpPr/>
            <p:nvPr/>
          </p:nvSpPr>
          <p:spPr bwMode="auto">
            <a:xfrm>
              <a:off x="1856117" y="2735262"/>
              <a:ext cx="685800" cy="4572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Hive query</a:t>
              </a:r>
            </a:p>
          </p:txBody>
        </p:sp>
        <p:sp>
          <p:nvSpPr>
            <p:cNvPr id="15" name="Rectangle 14">
              <a:extLst>
                <a:ext uri="{FF2B5EF4-FFF2-40B4-BE49-F238E27FC236}">
                  <a16:creationId xmlns:a16="http://schemas.microsoft.com/office/drawing/2014/main" id="{14146C2A-93E0-4A21-A51A-B5E6DF06594C}"/>
                </a:ext>
              </a:extLst>
            </p:cNvPr>
            <p:cNvSpPr/>
            <p:nvPr/>
          </p:nvSpPr>
          <p:spPr bwMode="auto">
            <a:xfrm>
              <a:off x="2686805" y="2735262"/>
              <a:ext cx="914400" cy="45720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HBase transactions</a:t>
              </a:r>
            </a:p>
          </p:txBody>
        </p:sp>
        <p:sp>
          <p:nvSpPr>
            <p:cNvPr id="16" name="Rectangle 15">
              <a:extLst>
                <a:ext uri="{FF2B5EF4-FFF2-40B4-BE49-F238E27FC236}">
                  <a16:creationId xmlns:a16="http://schemas.microsoft.com/office/drawing/2014/main" id="{CE9DAB2E-D66D-4BDA-97B9-AD71291FB597}"/>
                </a:ext>
              </a:extLst>
            </p:cNvPr>
            <p:cNvSpPr/>
            <p:nvPr/>
          </p:nvSpPr>
          <p:spPr bwMode="auto">
            <a:xfrm>
              <a:off x="3746093" y="2735262"/>
              <a:ext cx="685800" cy="45720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Spark queries</a:t>
              </a:r>
            </a:p>
          </p:txBody>
        </p:sp>
        <p:cxnSp>
          <p:nvCxnSpPr>
            <p:cNvPr id="17" name="Straight Arrow Connector 16">
              <a:extLst>
                <a:ext uri="{FF2B5EF4-FFF2-40B4-BE49-F238E27FC236}">
                  <a16:creationId xmlns:a16="http://schemas.microsoft.com/office/drawing/2014/main" id="{8081F631-8D41-40D9-BEF8-93D856084F25}"/>
                </a:ext>
              </a:extLst>
            </p:cNvPr>
            <p:cNvCxnSpPr/>
            <p:nvPr/>
          </p:nvCxnSpPr>
          <p:spPr>
            <a:xfrm>
              <a:off x="1380355"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18" name="Straight Arrow Connector 17">
              <a:extLst>
                <a:ext uri="{FF2B5EF4-FFF2-40B4-BE49-F238E27FC236}">
                  <a16:creationId xmlns:a16="http://schemas.microsoft.com/office/drawing/2014/main" id="{587D397C-32BB-495B-B325-912FAE535768}"/>
                </a:ext>
              </a:extLst>
            </p:cNvPr>
            <p:cNvCxnSpPr/>
            <p:nvPr/>
          </p:nvCxnSpPr>
          <p:spPr>
            <a:xfrm>
              <a:off x="2199017"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19" name="Straight Arrow Connector 18">
              <a:extLst>
                <a:ext uri="{FF2B5EF4-FFF2-40B4-BE49-F238E27FC236}">
                  <a16:creationId xmlns:a16="http://schemas.microsoft.com/office/drawing/2014/main" id="{52C89A3B-9794-46C1-9163-DE96F6C66A4E}"/>
                </a:ext>
              </a:extLst>
            </p:cNvPr>
            <p:cNvCxnSpPr/>
            <p:nvPr/>
          </p:nvCxnSpPr>
          <p:spPr>
            <a:xfrm>
              <a:off x="3144005"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20" name="Straight Arrow Connector 19">
              <a:extLst>
                <a:ext uri="{FF2B5EF4-FFF2-40B4-BE49-F238E27FC236}">
                  <a16:creationId xmlns:a16="http://schemas.microsoft.com/office/drawing/2014/main" id="{E2D76E37-8500-4DCA-A5B8-BFF47CA4D358}"/>
                </a:ext>
              </a:extLst>
            </p:cNvPr>
            <p:cNvCxnSpPr/>
            <p:nvPr/>
          </p:nvCxnSpPr>
          <p:spPr>
            <a:xfrm>
              <a:off x="4105458"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21" name="Straight Arrow Connector 20">
              <a:extLst>
                <a:ext uri="{FF2B5EF4-FFF2-40B4-BE49-F238E27FC236}">
                  <a16:creationId xmlns:a16="http://schemas.microsoft.com/office/drawing/2014/main" id="{B51BAE06-5633-45A3-A588-A5C0E49BBC6F}"/>
                </a:ext>
              </a:extLst>
            </p:cNvPr>
            <p:cNvCxnSpPr/>
            <p:nvPr/>
          </p:nvCxnSpPr>
          <p:spPr>
            <a:xfrm>
              <a:off x="2686805" y="4640262"/>
              <a:ext cx="0" cy="329882"/>
            </a:xfrm>
            <a:prstGeom prst="straightConnector1">
              <a:avLst/>
            </a:prstGeom>
            <a:noFill/>
            <a:ln w="9525" cap="flat" cmpd="sng" algn="ctr">
              <a:solidFill>
                <a:srgbClr val="353535"/>
              </a:solidFill>
              <a:prstDash val="solid"/>
              <a:headEnd type="none"/>
              <a:tailEnd type="triangle"/>
            </a:ln>
            <a:effectLst/>
          </p:spPr>
        </p:cxnSp>
        <p:cxnSp>
          <p:nvCxnSpPr>
            <p:cNvPr id="22" name="Straight Arrow Connector 21">
              <a:extLst>
                <a:ext uri="{FF2B5EF4-FFF2-40B4-BE49-F238E27FC236}">
                  <a16:creationId xmlns:a16="http://schemas.microsoft.com/office/drawing/2014/main" id="{13EFBA62-F4DF-47B4-B75B-E977B5E91AAC}"/>
                </a:ext>
              </a:extLst>
            </p:cNvPr>
            <p:cNvCxnSpPr>
              <a:cxnSpLocks/>
            </p:cNvCxnSpPr>
            <p:nvPr/>
          </p:nvCxnSpPr>
          <p:spPr>
            <a:xfrm>
              <a:off x="6635305" y="3192462"/>
              <a:ext cx="9176" cy="1777682"/>
            </a:xfrm>
            <a:prstGeom prst="straightConnector1">
              <a:avLst/>
            </a:prstGeom>
            <a:noFill/>
            <a:ln w="9525" cap="flat" cmpd="sng" algn="ctr">
              <a:solidFill>
                <a:srgbClr val="353535"/>
              </a:solidFill>
              <a:prstDash val="solid"/>
              <a:headEnd type="none"/>
              <a:tailEnd type="triangle"/>
            </a:ln>
            <a:effectLst/>
          </p:spPr>
        </p:cxnSp>
        <p:sp>
          <p:nvSpPr>
            <p:cNvPr id="23" name="Rectangle 22">
              <a:extLst>
                <a:ext uri="{FF2B5EF4-FFF2-40B4-BE49-F238E27FC236}">
                  <a16:creationId xmlns:a16="http://schemas.microsoft.com/office/drawing/2014/main" id="{D08BE823-8DD6-43CB-BBEC-B98A96E46BE8}"/>
                </a:ext>
              </a:extLst>
            </p:cNvPr>
            <p:cNvSpPr/>
            <p:nvPr/>
          </p:nvSpPr>
          <p:spPr bwMode="auto">
            <a:xfrm>
              <a:off x="4721129" y="2735262"/>
              <a:ext cx="3828352" cy="457200"/>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Any Other HDFS Application</a:t>
              </a:r>
            </a:p>
          </p:txBody>
        </p:sp>
      </p:grpSp>
    </p:spTree>
    <p:extLst>
      <p:ext uri="{BB962C8B-B14F-4D97-AF65-F5344CB8AC3E}">
        <p14:creationId xmlns:p14="http://schemas.microsoft.com/office/powerpoint/2010/main" val="1680776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10c1ec6f-e5e7-44f4-8aac-8f8b2822c2f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491-AF92-4BE9-B4BF-FEA9994FF23F}"/>
              </a:ext>
            </a:extLst>
          </p:cNvPr>
          <p:cNvSpPr>
            <a:spLocks noGrp="1"/>
          </p:cNvSpPr>
          <p:nvPr>
            <p:ph type="title"/>
          </p:nvPr>
        </p:nvSpPr>
        <p:spPr/>
        <p:txBody>
          <a:bodyPr/>
          <a:lstStyle/>
          <a:p>
            <a:r>
              <a:rPr lang="en-US" dirty="0"/>
              <a:t>Data Catalog</a:t>
            </a:r>
          </a:p>
        </p:txBody>
      </p:sp>
      <p:sp>
        <p:nvSpPr>
          <p:cNvPr id="4" name="Content Placeholder 2">
            <a:extLst>
              <a:ext uri="{FF2B5EF4-FFF2-40B4-BE49-F238E27FC236}">
                <a16:creationId xmlns:a16="http://schemas.microsoft.com/office/drawing/2014/main" id="{0B401153-060E-4C64-8712-15D258F4EFF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Surfaces enterprise data for workloads and </a:t>
            </a:r>
            <a:br>
              <a:rPr lang="en-US" b="0" kern="0" dirty="0">
                <a:solidFill>
                  <a:srgbClr val="000000"/>
                </a:solidFill>
              </a:rPr>
            </a:br>
            <a:r>
              <a:rPr lang="en-US" b="0" kern="0" dirty="0">
                <a:solidFill>
                  <a:srgbClr val="000000"/>
                </a:solidFill>
              </a:rPr>
              <a:t>ad-hoc queries:</a:t>
            </a:r>
          </a:p>
          <a:p>
            <a:pPr lvl="1"/>
            <a:r>
              <a:rPr lang="en-US" b="0" kern="0" dirty="0">
                <a:solidFill>
                  <a:srgbClr val="000000"/>
                </a:solidFill>
              </a:rPr>
              <a:t>Employees can find data sets that are normally difficult to find</a:t>
            </a:r>
          </a:p>
          <a:p>
            <a:pPr lvl="1"/>
            <a:r>
              <a:rPr lang="en-US" b="0" kern="0" dirty="0">
                <a:solidFill>
                  <a:srgbClr val="000000"/>
                </a:solidFill>
              </a:rPr>
              <a:t>Data Assets can be shared among enterprise applications</a:t>
            </a:r>
          </a:p>
          <a:p>
            <a:pPr lvl="0"/>
            <a:r>
              <a:rPr lang="en-US" b="0" kern="0" dirty="0">
                <a:solidFill>
                  <a:srgbClr val="000000"/>
                </a:solidFill>
              </a:rPr>
              <a:t>Control and delegate access to data assets</a:t>
            </a:r>
          </a:p>
          <a:p>
            <a:pPr lvl="0"/>
            <a:r>
              <a:rPr lang="en-US" b="0" kern="0" dirty="0">
                <a:solidFill>
                  <a:srgbClr val="000000"/>
                </a:solidFill>
              </a:rPr>
              <a:t>Integrate data assets into existing processes using REST APIs</a:t>
            </a:r>
          </a:p>
          <a:p>
            <a:pPr lvl="0"/>
            <a:endParaRPr lang="en-US" b="0" kern="0" dirty="0">
              <a:solidFill>
                <a:srgbClr val="000000"/>
              </a:solidFill>
            </a:endParaRPr>
          </a:p>
        </p:txBody>
      </p:sp>
    </p:spTree>
    <p:extLst>
      <p:ext uri="{BB962C8B-B14F-4D97-AF65-F5344CB8AC3E}">
        <p14:creationId xmlns:p14="http://schemas.microsoft.com/office/powerpoint/2010/main" val="4050788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d34dbf0e-d8a2-448c-bd4a-7d1ee92c3e6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007B-36D7-4141-A6D5-07C2B3A635E7}"/>
              </a:ext>
            </a:extLst>
          </p:cNvPr>
          <p:cNvSpPr>
            <a:spLocks noGrp="1"/>
          </p:cNvSpPr>
          <p:nvPr>
            <p:ph type="title"/>
          </p:nvPr>
        </p:nvSpPr>
        <p:spPr/>
        <p:txBody>
          <a:bodyPr/>
          <a:lstStyle/>
          <a:p>
            <a:r>
              <a:rPr lang="en-US" dirty="0"/>
              <a:t>Data Catalog</a:t>
            </a:r>
          </a:p>
        </p:txBody>
      </p:sp>
      <p:grpSp>
        <p:nvGrpSpPr>
          <p:cNvPr id="3" name="Group 2" descr="Azure Data Catalog extensibility">
            <a:extLst>
              <a:ext uri="{FF2B5EF4-FFF2-40B4-BE49-F238E27FC236}">
                <a16:creationId xmlns:a16="http://schemas.microsoft.com/office/drawing/2014/main" id="{AFFAB766-9E79-4331-8E72-FC49FF06B899}"/>
              </a:ext>
            </a:extLst>
          </p:cNvPr>
          <p:cNvGrpSpPr/>
          <p:nvPr/>
        </p:nvGrpSpPr>
        <p:grpSpPr>
          <a:xfrm>
            <a:off x="1554427" y="1714323"/>
            <a:ext cx="6217709" cy="4145139"/>
            <a:chOff x="1554427" y="1714323"/>
            <a:chExt cx="6217709" cy="4145139"/>
          </a:xfrm>
        </p:grpSpPr>
        <p:graphicFrame>
          <p:nvGraphicFramePr>
            <p:cNvPr id="4" name="Diagram 3">
              <a:extLst>
                <a:ext uri="{FF2B5EF4-FFF2-40B4-BE49-F238E27FC236}">
                  <a16:creationId xmlns:a16="http://schemas.microsoft.com/office/drawing/2014/main" id="{DF839AAD-412F-4FDC-8EA6-A88A8D46824D}"/>
                </a:ext>
              </a:extLst>
            </p:cNvPr>
            <p:cNvGraphicFramePr/>
            <p:nvPr>
              <p:extLst>
                <p:ext uri="{D42A27DB-BD31-4B8C-83A1-F6EECF244321}">
                  <p14:modId xmlns:p14="http://schemas.microsoft.com/office/powerpoint/2010/main" val="1088000022"/>
                </p:ext>
              </p:extLst>
            </p:nvPr>
          </p:nvGraphicFramePr>
          <p:xfrm>
            <a:off x="1554427" y="1714323"/>
            <a:ext cx="6217709" cy="4145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Right 4">
              <a:extLst>
                <a:ext uri="{FF2B5EF4-FFF2-40B4-BE49-F238E27FC236}">
                  <a16:creationId xmlns:a16="http://schemas.microsoft.com/office/drawing/2014/main" id="{3CC9BED0-8AF6-4ADA-A5A7-2254B295203F}"/>
                </a:ext>
              </a:extLst>
            </p:cNvPr>
            <p:cNvSpPr/>
            <p:nvPr/>
          </p:nvSpPr>
          <p:spPr bwMode="auto">
            <a:xfrm>
              <a:off x="1737254" y="5158492"/>
              <a:ext cx="5852055" cy="548570"/>
            </a:xfrm>
            <a:prstGeom prst="leftRightArrow">
              <a:avLst/>
            </a:prstGeom>
            <a:solidFill>
              <a:srgbClr val="737373"/>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spc="300" dirty="0">
                  <a:gradFill>
                    <a:gsLst>
                      <a:gs pos="0">
                        <a:srgbClr val="FFFFFF"/>
                      </a:gs>
                      <a:gs pos="100000">
                        <a:srgbClr val="FFFFFF"/>
                      </a:gs>
                    </a:gsLst>
                    <a:lin ang="5400000" scaled="0"/>
                  </a:gradFill>
                  <a:latin typeface="Segoe UI Light"/>
                  <a:ea typeface="Segoe UI" pitchFamily="34" charset="0"/>
                  <a:cs typeface="Segoe UI" pitchFamily="34" charset="0"/>
                </a:rPr>
                <a:t>Extend</a:t>
              </a:r>
            </a:p>
          </p:txBody>
        </p:sp>
      </p:grpSp>
    </p:spTree>
    <p:extLst>
      <p:ext uri="{BB962C8B-B14F-4D97-AF65-F5344CB8AC3E}">
        <p14:creationId xmlns:p14="http://schemas.microsoft.com/office/powerpoint/2010/main" val="2197422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1be17413-2e9b-46f4-af88-21e1fff966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3144-B38E-4847-8877-3497E148F339}"/>
              </a:ext>
            </a:extLst>
          </p:cNvPr>
          <p:cNvSpPr>
            <a:spLocks noGrp="1"/>
          </p:cNvSpPr>
          <p:nvPr>
            <p:ph type="title"/>
          </p:nvPr>
        </p:nvSpPr>
        <p:spPr/>
        <p:txBody>
          <a:bodyPr/>
          <a:lstStyle/>
          <a:p>
            <a:r>
              <a:rPr lang="en-US" dirty="0"/>
              <a:t>Lesson 6: Web Apps &amp; SQL Case Study</a:t>
            </a:r>
          </a:p>
        </p:txBody>
      </p:sp>
      <p:sp>
        <p:nvSpPr>
          <p:cNvPr id="3" name="Text Placeholder 2">
            <a:extLst>
              <a:ext uri="{FF2B5EF4-FFF2-40B4-BE49-F238E27FC236}">
                <a16:creationId xmlns:a16="http://schemas.microsoft.com/office/drawing/2014/main" id="{DD0E5F2E-42DC-42EC-9D83-1F3F88EC5EB7}"/>
              </a:ext>
            </a:extLst>
          </p:cNvPr>
          <p:cNvSpPr>
            <a:spLocks noGrp="1"/>
          </p:cNvSpPr>
          <p:nvPr>
            <p:ph type="body" idx="1"/>
          </p:nvPr>
        </p:nvSpPr>
        <p:spPr/>
        <p:txBody>
          <a:bodyPr/>
          <a:lstStyle/>
          <a:p>
            <a:r>
              <a:rPr lang="en-US" dirty="0"/>
              <a:t>Case Study Overview
Case Study Solution</a:t>
            </a:r>
          </a:p>
        </p:txBody>
      </p:sp>
    </p:spTree>
    <p:extLst>
      <p:ext uri="{BB962C8B-B14F-4D97-AF65-F5344CB8AC3E}">
        <p14:creationId xmlns:p14="http://schemas.microsoft.com/office/powerpoint/2010/main" val="389821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2e0ec84e-ab6b-453f-8d45-7dfc9bc825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7D6A-BFBA-4302-9A4F-7FDB93A88705}"/>
              </a:ext>
            </a:extLst>
          </p:cNvPr>
          <p:cNvSpPr>
            <a:spLocks noGrp="1"/>
          </p:cNvSpPr>
          <p:nvPr>
            <p:ph type="title"/>
          </p:nvPr>
        </p:nvSpPr>
        <p:spPr/>
        <p:txBody>
          <a:bodyPr/>
          <a:lstStyle/>
          <a:p>
            <a:r>
              <a:rPr lang="en-US" dirty="0"/>
              <a:t>Tiers</a:t>
            </a:r>
          </a:p>
        </p:txBody>
      </p:sp>
      <p:grpSp>
        <p:nvGrpSpPr>
          <p:cNvPr id="3" name="Group 2" descr="Azure SQL Database Tiers">
            <a:extLst>
              <a:ext uri="{FF2B5EF4-FFF2-40B4-BE49-F238E27FC236}">
                <a16:creationId xmlns:a16="http://schemas.microsoft.com/office/drawing/2014/main" id="{76044EAE-E228-48C8-84AA-46DFE927B419}"/>
              </a:ext>
            </a:extLst>
          </p:cNvPr>
          <p:cNvGrpSpPr/>
          <p:nvPr/>
        </p:nvGrpSpPr>
        <p:grpSpPr>
          <a:xfrm>
            <a:off x="228600" y="1550461"/>
            <a:ext cx="8686800" cy="4390726"/>
            <a:chOff x="228600" y="1550461"/>
            <a:chExt cx="8686800" cy="4390726"/>
          </a:xfrm>
        </p:grpSpPr>
        <p:cxnSp>
          <p:nvCxnSpPr>
            <p:cNvPr id="4" name="Straight Connector 3">
              <a:extLst>
                <a:ext uri="{FF2B5EF4-FFF2-40B4-BE49-F238E27FC236}">
                  <a16:creationId xmlns:a16="http://schemas.microsoft.com/office/drawing/2014/main" id="{52EC51EF-0B1F-4CCA-AD61-042FD6F36BA6}"/>
                </a:ext>
              </a:extLst>
            </p:cNvPr>
            <p:cNvCxnSpPr/>
            <p:nvPr/>
          </p:nvCxnSpPr>
          <p:spPr>
            <a:xfrm>
              <a:off x="3009524" y="2250914"/>
              <a:ext cx="0" cy="309628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86855D1-0617-4A25-8F51-4B55CEEA4AFF}"/>
                </a:ext>
              </a:extLst>
            </p:cNvPr>
            <p:cNvCxnSpPr/>
            <p:nvPr/>
          </p:nvCxnSpPr>
          <p:spPr>
            <a:xfrm>
              <a:off x="6048470" y="2250914"/>
              <a:ext cx="0" cy="309628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D3F9B5-D9B3-4818-8479-33F4A6C74C03}"/>
                </a:ext>
              </a:extLst>
            </p:cNvPr>
            <p:cNvSpPr txBox="1"/>
            <p:nvPr/>
          </p:nvSpPr>
          <p:spPr>
            <a:xfrm>
              <a:off x="887995" y="5438458"/>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BASIC</a:t>
              </a:r>
            </a:p>
          </p:txBody>
        </p:sp>
        <p:sp>
          <p:nvSpPr>
            <p:cNvPr id="7" name="TextBox 6">
              <a:extLst>
                <a:ext uri="{FF2B5EF4-FFF2-40B4-BE49-F238E27FC236}">
                  <a16:creationId xmlns:a16="http://schemas.microsoft.com/office/drawing/2014/main" id="{75CE7AA3-C46E-434D-9468-3855B8EA8834}"/>
                </a:ext>
              </a:extLst>
            </p:cNvPr>
            <p:cNvSpPr txBox="1"/>
            <p:nvPr/>
          </p:nvSpPr>
          <p:spPr>
            <a:xfrm>
              <a:off x="3869603" y="5451822"/>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STANDARD</a:t>
              </a:r>
            </a:p>
          </p:txBody>
        </p:sp>
        <p:sp>
          <p:nvSpPr>
            <p:cNvPr id="8" name="TextBox 7">
              <a:extLst>
                <a:ext uri="{FF2B5EF4-FFF2-40B4-BE49-F238E27FC236}">
                  <a16:creationId xmlns:a16="http://schemas.microsoft.com/office/drawing/2014/main" id="{0E35DA16-E933-4545-872A-3CE79BD0CB2F}"/>
                </a:ext>
              </a:extLst>
            </p:cNvPr>
            <p:cNvSpPr txBox="1"/>
            <p:nvPr/>
          </p:nvSpPr>
          <p:spPr>
            <a:xfrm>
              <a:off x="6712439" y="5451821"/>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PREMIUM</a:t>
              </a:r>
            </a:p>
          </p:txBody>
        </p:sp>
        <p:pic>
          <p:nvPicPr>
            <p:cNvPr id="9" name="Picture 3">
              <a:extLst>
                <a:ext uri="{FF2B5EF4-FFF2-40B4-BE49-F238E27FC236}">
                  <a16:creationId xmlns:a16="http://schemas.microsoft.com/office/drawing/2014/main" id="{B2B43F21-508B-416F-B7D1-5AFA1FE3F2F0}"/>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296511"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9AA7D13-EBA7-4226-A974-C95D3BF2E145}"/>
                </a:ext>
              </a:extLst>
            </p:cNvPr>
            <p:cNvSpPr txBox="1"/>
            <p:nvPr/>
          </p:nvSpPr>
          <p:spPr>
            <a:xfrm>
              <a:off x="486625" y="3090965"/>
              <a:ext cx="2408221" cy="2120581"/>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Small dbs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Single active operation</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Dev/Test</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Small scale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5 DTU</a:t>
              </a: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pic>
          <p:nvPicPr>
            <p:cNvPr id="11" name="Picture 3">
              <a:extLst>
                <a:ext uri="{FF2B5EF4-FFF2-40B4-BE49-F238E27FC236}">
                  <a16:creationId xmlns:a16="http://schemas.microsoft.com/office/drawing/2014/main" id="{298384E8-5D57-4E03-86E1-6A59FB9A63A9}"/>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220778"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06584EA-7CA6-4D04-A349-53E039AB8A1A}"/>
                </a:ext>
              </a:extLst>
            </p:cNvPr>
            <p:cNvSpPr txBox="1"/>
            <p:nvPr/>
          </p:nvSpPr>
          <p:spPr>
            <a:xfrm>
              <a:off x="3181539" y="3090963"/>
              <a:ext cx="2752252" cy="1822037"/>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Great option for cloud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Multiple operations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Workgroup or web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10 – 100 DTU</a:t>
              </a: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pic>
          <p:nvPicPr>
            <p:cNvPr id="13" name="Picture 3">
              <a:extLst>
                <a:ext uri="{FF2B5EF4-FFF2-40B4-BE49-F238E27FC236}">
                  <a16:creationId xmlns:a16="http://schemas.microsoft.com/office/drawing/2014/main" id="{AE794987-259E-4EFE-ABA6-C375B01B825B}"/>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202390"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852B7F7E-52F5-4A99-BE6E-F4B5A08219EC}"/>
                </a:ext>
              </a:extLst>
            </p:cNvPr>
            <p:cNvSpPr txBox="1"/>
            <p:nvPr/>
          </p:nvSpPr>
          <p:spPr>
            <a:xfrm>
              <a:off x="6335163" y="3090964"/>
              <a:ext cx="2580237" cy="2557623"/>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High transaction volumes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Large number of users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Multiple operations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Mission critical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100 – 800 DTU</a:t>
              </a:r>
            </a:p>
            <a:p>
              <a:pPr marL="342900" lvl="0" indent="-342900">
                <a:lnSpc>
                  <a:spcPct val="90000"/>
                </a:lnSpc>
                <a:spcAft>
                  <a:spcPts val="600"/>
                </a:spcAft>
                <a:buFont typeface="Arial" panose="020B0604020202020204" pitchFamily="34" charset="0"/>
                <a:buChar char="•"/>
              </a:pPr>
              <a:endPar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2B05CBE4-5A1F-41CB-8AEF-D6093A2E89C9}"/>
                </a:ext>
              </a:extLst>
            </p:cNvPr>
            <p:cNvSpPr txBox="1"/>
            <p:nvPr/>
          </p:nvSpPr>
          <p:spPr>
            <a:xfrm>
              <a:off x="228600" y="1550461"/>
              <a:ext cx="8658129" cy="517065"/>
            </a:xfrm>
            <a:prstGeom prst="rect">
              <a:avLst/>
            </a:prstGeom>
            <a:noFill/>
          </p:spPr>
          <p:txBody>
            <a:bodyPr wrap="square" lIns="182880" tIns="146304" rIns="182880" bIns="146304" rtlCol="0">
              <a:spAutoFit/>
            </a:bodyPr>
            <a:lstStyle/>
            <a:p>
              <a:pPr lvl="0" algn="ctr">
                <a:lnSpc>
                  <a:spcPct val="90000"/>
                </a:lnSpc>
                <a:spcAft>
                  <a:spcPts val="600"/>
                </a:spcAft>
              </a:pPr>
              <a:r>
                <a:rPr lang="en-US" sz="16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Tiers</a:t>
              </a:r>
            </a:p>
          </p:txBody>
        </p:sp>
      </p:grpSp>
    </p:spTree>
    <p:extLst>
      <p:ext uri="{BB962C8B-B14F-4D97-AF65-F5344CB8AC3E}">
        <p14:creationId xmlns:p14="http://schemas.microsoft.com/office/powerpoint/2010/main" val="3400399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c35b3325-3cf2-48ea-b6d3-b90b96446b9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F5E2-532C-483C-9699-E571CD78125E}"/>
              </a:ext>
            </a:extLst>
          </p:cNvPr>
          <p:cNvSpPr>
            <a:spLocks noGrp="1"/>
          </p:cNvSpPr>
          <p:nvPr>
            <p:ph type="title"/>
          </p:nvPr>
        </p:nvSpPr>
        <p:spPr/>
        <p:txBody>
          <a:bodyPr/>
          <a:lstStyle/>
          <a:p>
            <a:r>
              <a:rPr lang="en-US" dirty="0"/>
              <a:t>Case Study Overview</a:t>
            </a:r>
          </a:p>
        </p:txBody>
      </p:sp>
      <p:pic>
        <p:nvPicPr>
          <p:cNvPr id="4" name="Picture 3" descr="Case Study Overview">
            <a:extLst>
              <a:ext uri="{FF2B5EF4-FFF2-40B4-BE49-F238E27FC236}">
                <a16:creationId xmlns:a16="http://schemas.microsoft.com/office/drawing/2014/main" id="{9AEE518A-0BB0-449F-808C-10C1EAF7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068"/>
            <a:ext cx="9144000" cy="5023932"/>
          </a:xfrm>
          <a:prstGeom prst="rect">
            <a:avLst/>
          </a:prstGeom>
        </p:spPr>
      </p:pic>
      <p:sp>
        <p:nvSpPr>
          <p:cNvPr id="5" name="Content Placeholder 2">
            <a:extLst>
              <a:ext uri="{FF2B5EF4-FFF2-40B4-BE49-F238E27FC236}">
                <a16:creationId xmlns:a16="http://schemas.microsoft.com/office/drawing/2014/main" id="{97FE87BA-91DD-48EB-9BD5-8556E724FEA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Review the case study requirements</a:t>
            </a:r>
          </a:p>
          <a:p>
            <a:pPr lvl="0">
              <a:lnSpc>
                <a:spcPct val="125000"/>
              </a:lnSpc>
            </a:pPr>
            <a:r>
              <a:rPr lang="en-US" sz="2400" b="0" kern="0" dirty="0">
                <a:solidFill>
                  <a:srgbClr val="000000"/>
                </a:solidFill>
              </a:rPr>
              <a:t>Design a solution to the customer business problem</a:t>
            </a:r>
          </a:p>
          <a:p>
            <a:pPr lvl="0">
              <a:lnSpc>
                <a:spcPct val="125000"/>
              </a:lnSpc>
            </a:pPr>
            <a:r>
              <a:rPr lang="en-US" sz="2400" b="0" kern="0" dirty="0">
                <a:solidFill>
                  <a:srgbClr val="000000"/>
                </a:solidFill>
              </a:rPr>
              <a:t>Present your solution</a:t>
            </a:r>
          </a:p>
          <a:p>
            <a:pPr lvl="0">
              <a:lnSpc>
                <a:spcPct val="125000"/>
              </a:lnSpc>
            </a:pPr>
            <a:r>
              <a:rPr lang="en-US" sz="2400" b="0" kern="0" dirty="0">
                <a:solidFill>
                  <a:srgbClr val="000000"/>
                </a:solidFill>
              </a:rPr>
              <a:t>Respond to questions and objections</a:t>
            </a:r>
          </a:p>
          <a:p>
            <a:pPr lvl="0">
              <a:lnSpc>
                <a:spcPct val="125000"/>
              </a:lnSpc>
            </a:pPr>
            <a:r>
              <a:rPr lang="en-US" sz="2400" b="0" kern="0" dirty="0">
                <a:solidFill>
                  <a:srgbClr val="000000"/>
                </a:solidFill>
              </a:rPr>
              <a:t>Review a potential solution</a:t>
            </a:r>
          </a:p>
          <a:p>
            <a:pPr lvl="0">
              <a:lnSpc>
                <a:spcPct val="125000"/>
              </a:lnSpc>
            </a:pPr>
            <a:endParaRPr lang="en-US" sz="2400" b="0" kern="0" dirty="0">
              <a:solidFill>
                <a:srgbClr val="000000"/>
              </a:solidFill>
            </a:endParaRPr>
          </a:p>
        </p:txBody>
      </p:sp>
    </p:spTree>
    <p:extLst>
      <p:ext uri="{BB962C8B-B14F-4D97-AF65-F5344CB8AC3E}">
        <p14:creationId xmlns:p14="http://schemas.microsoft.com/office/powerpoint/2010/main" val="95871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98ad9998-7e31-49b9-b0f4-fc24d60816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CE62-A44C-4A99-B5AF-83AA042646DF}"/>
              </a:ext>
            </a:extLst>
          </p:cNvPr>
          <p:cNvSpPr>
            <a:spLocks noGrp="1"/>
          </p:cNvSpPr>
          <p:nvPr>
            <p:ph type="title"/>
          </p:nvPr>
        </p:nvSpPr>
        <p:spPr/>
        <p:txBody>
          <a:bodyPr/>
          <a:lstStyle/>
          <a:p>
            <a:r>
              <a:rPr lang="en-US" dirty="0"/>
              <a:t>Customer Business Problem</a:t>
            </a:r>
          </a:p>
        </p:txBody>
      </p:sp>
      <p:sp>
        <p:nvSpPr>
          <p:cNvPr id="4" name="Content Placeholder 2">
            <a:extLst>
              <a:ext uri="{FF2B5EF4-FFF2-40B4-BE49-F238E27FC236}">
                <a16:creationId xmlns:a16="http://schemas.microsoft.com/office/drawing/2014/main" id="{B762994D-EB95-4EC5-8405-26AD44B0EA8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Boutique Manufacturer of high-quality bicycles and parts: </a:t>
            </a:r>
          </a:p>
          <a:p>
            <a:pPr lvl="1"/>
            <a:r>
              <a:rPr lang="en-US" b="0" kern="0" dirty="0">
                <a:solidFill>
                  <a:srgbClr val="000000"/>
                </a:solidFill>
              </a:rPr>
              <a:t>One of the world’s largest makers of premium race and commuter bicycles</a:t>
            </a:r>
          </a:p>
          <a:p>
            <a:pPr lvl="0"/>
            <a:r>
              <a:rPr lang="en-US" b="0" kern="0" dirty="0">
                <a:solidFill>
                  <a:srgbClr val="000000"/>
                </a:solidFill>
              </a:rPr>
              <a:t>Mission:</a:t>
            </a:r>
          </a:p>
          <a:p>
            <a:pPr lvl="1"/>
            <a:r>
              <a:rPr lang="en-US" b="0" kern="0" dirty="0">
                <a:solidFill>
                  <a:srgbClr val="000000"/>
                </a:solidFill>
              </a:rPr>
              <a:t>To passionately pursue advanced, innovative technologies that help cyclists of all abilities find more enjoyment in the sport</a:t>
            </a:r>
          </a:p>
          <a:p>
            <a:pPr lvl="0"/>
            <a:r>
              <a:rPr lang="en-US" b="0" kern="0" dirty="0">
                <a:solidFill>
                  <a:srgbClr val="000000"/>
                </a:solidFill>
              </a:rPr>
              <a:t>Manufactures and Sales:</a:t>
            </a:r>
          </a:p>
          <a:p>
            <a:pPr lvl="1"/>
            <a:r>
              <a:rPr lang="en-US" b="0" kern="0" dirty="0">
                <a:solidFill>
                  <a:srgbClr val="000000"/>
                </a:solidFill>
              </a:rPr>
              <a:t>Bicycles</a:t>
            </a:r>
          </a:p>
          <a:p>
            <a:pPr lvl="1"/>
            <a:r>
              <a:rPr lang="en-US" b="0" kern="0" dirty="0">
                <a:solidFill>
                  <a:srgbClr val="000000"/>
                </a:solidFill>
              </a:rPr>
              <a:t>Bicycle Parts</a:t>
            </a:r>
          </a:p>
          <a:p>
            <a:pPr lvl="1"/>
            <a:r>
              <a:rPr lang="en-US" b="0" kern="0" dirty="0">
                <a:solidFill>
                  <a:srgbClr val="000000"/>
                </a:solidFill>
              </a:rPr>
              <a:t>Bicycle Accessories</a:t>
            </a:r>
          </a:p>
        </p:txBody>
      </p:sp>
    </p:spTree>
    <p:extLst>
      <p:ext uri="{BB962C8B-B14F-4D97-AF65-F5344CB8AC3E}">
        <p14:creationId xmlns:p14="http://schemas.microsoft.com/office/powerpoint/2010/main" val="753415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19137fed-0b6c-487a-9f4a-a176d3dda4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A7AD8-E683-4390-9859-1BE2EDA9E06C}"/>
              </a:ext>
            </a:extLst>
          </p:cNvPr>
          <p:cNvSpPr>
            <a:spLocks noGrp="1"/>
          </p:cNvSpPr>
          <p:nvPr>
            <p:ph type="title"/>
          </p:nvPr>
        </p:nvSpPr>
        <p:spPr/>
        <p:txBody>
          <a:bodyPr/>
          <a:lstStyle/>
          <a:p>
            <a:r>
              <a:rPr lang="en-US" dirty="0"/>
              <a:t>Customer Business Problem</a:t>
            </a:r>
          </a:p>
        </p:txBody>
      </p:sp>
      <p:sp>
        <p:nvSpPr>
          <p:cNvPr id="4" name="Content Placeholder 2">
            <a:extLst>
              <a:ext uri="{FF2B5EF4-FFF2-40B4-BE49-F238E27FC236}">
                <a16:creationId xmlns:a16="http://schemas.microsoft.com/office/drawing/2014/main" id="{221012A2-21E7-4ED4-9305-A07B9DB4010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Data-center:</a:t>
            </a:r>
          </a:p>
          <a:p>
            <a:pPr lvl="1"/>
            <a:r>
              <a:rPr lang="en-US" b="0" kern="0" dirty="0">
                <a:solidFill>
                  <a:srgbClr val="000000"/>
                </a:solidFill>
              </a:rPr>
              <a:t>As of 2009, most IT infrastructure is located in an on-site datacenter (Provo, Utah)</a:t>
            </a:r>
          </a:p>
          <a:p>
            <a:pPr lvl="1"/>
            <a:r>
              <a:rPr lang="en-US" b="0" kern="0" dirty="0">
                <a:solidFill>
                  <a:srgbClr val="000000"/>
                </a:solidFill>
              </a:rPr>
              <a:t>Also has servers hosted in a third-party collocated datacenter</a:t>
            </a:r>
          </a:p>
          <a:p>
            <a:pPr lvl="1"/>
            <a:r>
              <a:rPr lang="en-US" b="0" kern="0" dirty="0">
                <a:solidFill>
                  <a:srgbClr val="000000"/>
                </a:solidFill>
              </a:rPr>
              <a:t>Costs USD $30,000 - $40,000 per month</a:t>
            </a:r>
          </a:p>
          <a:p>
            <a:pPr lvl="1"/>
            <a:r>
              <a:rPr lang="en-US" b="0" kern="0" dirty="0">
                <a:solidFill>
                  <a:srgbClr val="000000"/>
                </a:solidFill>
              </a:rPr>
              <a:t>Servers located throughout the United States</a:t>
            </a:r>
          </a:p>
          <a:p>
            <a:pPr lvl="0"/>
            <a:r>
              <a:rPr lang="en-US" b="0" kern="0" dirty="0">
                <a:solidFill>
                  <a:srgbClr val="000000"/>
                </a:solidFill>
              </a:rPr>
              <a:t>Capacity:</a:t>
            </a:r>
          </a:p>
          <a:p>
            <a:pPr lvl="1"/>
            <a:r>
              <a:rPr lang="en-US" b="0" kern="0" dirty="0">
                <a:solidFill>
                  <a:srgbClr val="000000"/>
                </a:solidFill>
              </a:rPr>
              <a:t>Most applications and databases run on underutilized hardware</a:t>
            </a:r>
          </a:p>
          <a:p>
            <a:pPr lvl="1"/>
            <a:r>
              <a:rPr lang="en-US" b="0" kern="0" dirty="0">
                <a:solidFill>
                  <a:srgbClr val="000000"/>
                </a:solidFill>
              </a:rPr>
              <a:t>Data scattered throughout multiple geographic locations</a:t>
            </a:r>
          </a:p>
          <a:p>
            <a:pPr lvl="0"/>
            <a:endParaRPr lang="en-US" b="0" kern="0" dirty="0">
              <a:solidFill>
                <a:srgbClr val="000000"/>
              </a:solidFill>
            </a:endParaRPr>
          </a:p>
        </p:txBody>
      </p:sp>
    </p:spTree>
    <p:extLst>
      <p:ext uri="{BB962C8B-B14F-4D97-AF65-F5344CB8AC3E}">
        <p14:creationId xmlns:p14="http://schemas.microsoft.com/office/powerpoint/2010/main" val="13025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fbd441cf-7185-43d0-9c4a-636310c130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5703-71CB-4301-961B-BBE28762BE00}"/>
              </a:ext>
            </a:extLst>
          </p:cNvPr>
          <p:cNvSpPr>
            <a:spLocks noGrp="1"/>
          </p:cNvSpPr>
          <p:nvPr>
            <p:ph type="title"/>
          </p:nvPr>
        </p:nvSpPr>
        <p:spPr/>
        <p:txBody>
          <a:bodyPr/>
          <a:lstStyle/>
          <a:p>
            <a:r>
              <a:rPr lang="en-US" dirty="0"/>
              <a:t>Customer Business Problem</a:t>
            </a:r>
          </a:p>
        </p:txBody>
      </p:sp>
      <p:sp>
        <p:nvSpPr>
          <p:cNvPr id="4" name="Content Placeholder 2">
            <a:extLst>
              <a:ext uri="{FF2B5EF4-FFF2-40B4-BE49-F238E27FC236}">
                <a16:creationId xmlns:a16="http://schemas.microsoft.com/office/drawing/2014/main" id="{328FA11C-7441-453C-87F5-8F7C341E460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Other Brand:</a:t>
            </a:r>
          </a:p>
          <a:p>
            <a:pPr lvl="1"/>
            <a:r>
              <a:rPr lang="en-US" b="0" kern="0" dirty="0">
                <a:solidFill>
                  <a:srgbClr val="000000"/>
                </a:solidFill>
              </a:rPr>
              <a:t>Tailspin</a:t>
            </a:r>
          </a:p>
          <a:p>
            <a:pPr lvl="0"/>
            <a:r>
              <a:rPr lang="en-US" b="0" kern="0" dirty="0">
                <a:solidFill>
                  <a:srgbClr val="000000"/>
                </a:solidFill>
              </a:rPr>
              <a:t>Goals:</a:t>
            </a:r>
          </a:p>
          <a:p>
            <a:pPr lvl="1"/>
            <a:r>
              <a:rPr lang="en-US" b="0" kern="0" dirty="0">
                <a:solidFill>
                  <a:srgbClr val="000000"/>
                </a:solidFill>
              </a:rPr>
              <a:t>Upcoming hardware refresh = significant capital expenditure</a:t>
            </a:r>
          </a:p>
          <a:p>
            <a:pPr lvl="1"/>
            <a:r>
              <a:rPr lang="en-US" b="0" kern="0" dirty="0">
                <a:solidFill>
                  <a:srgbClr val="000000"/>
                </a:solidFill>
              </a:rPr>
              <a:t>Looking to eliminated the costly and risky refresh cycles</a:t>
            </a:r>
          </a:p>
          <a:p>
            <a:pPr lvl="1"/>
            <a:endParaRPr lang="en-US" sz="2000" b="0" kern="0" dirty="0">
              <a:solidFill>
                <a:srgbClr val="000000"/>
              </a:solidFill>
            </a:endParaRPr>
          </a:p>
          <a:p>
            <a:pPr marL="342900" lvl="1" indent="-342900"/>
            <a:endParaRPr lang="en-US" sz="2800" b="0" kern="0" dirty="0">
              <a:solidFill>
                <a:srgbClr val="000000"/>
              </a:solidFill>
            </a:endParaRPr>
          </a:p>
        </p:txBody>
      </p:sp>
    </p:spTree>
    <p:extLst>
      <p:ext uri="{BB962C8B-B14F-4D97-AF65-F5344CB8AC3E}">
        <p14:creationId xmlns:p14="http://schemas.microsoft.com/office/powerpoint/2010/main" val="809120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fce565f0-aa3e-4bb6-a137-2d18dc3deb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E53B-0AB0-47FA-AFC6-A2BF797DAA34}"/>
              </a:ext>
            </a:extLst>
          </p:cNvPr>
          <p:cNvSpPr>
            <a:spLocks noGrp="1"/>
          </p:cNvSpPr>
          <p:nvPr>
            <p:ph type="title"/>
          </p:nvPr>
        </p:nvSpPr>
        <p:spPr/>
        <p:txBody>
          <a:bodyPr/>
          <a:lstStyle/>
          <a:p>
            <a:r>
              <a:rPr lang="en-US" dirty="0"/>
              <a:t>Customer Inventory</a:t>
            </a:r>
          </a:p>
        </p:txBody>
      </p:sp>
      <p:sp>
        <p:nvSpPr>
          <p:cNvPr id="4" name="Content Placeholder 2">
            <a:extLst>
              <a:ext uri="{FF2B5EF4-FFF2-40B4-BE49-F238E27FC236}">
                <a16:creationId xmlns:a16="http://schemas.microsoft.com/office/drawing/2014/main" id="{AD0B515C-B59E-424C-9FAF-8538AB46875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Existing Applications</a:t>
            </a:r>
          </a:p>
        </p:txBody>
      </p:sp>
      <p:grpSp>
        <p:nvGrpSpPr>
          <p:cNvPr id="3" name="Group 2" descr="Customer Inventory">
            <a:extLst>
              <a:ext uri="{FF2B5EF4-FFF2-40B4-BE49-F238E27FC236}">
                <a16:creationId xmlns:a16="http://schemas.microsoft.com/office/drawing/2014/main" id="{74029DCE-8342-4889-89D2-E077A0704791}"/>
              </a:ext>
            </a:extLst>
          </p:cNvPr>
          <p:cNvGrpSpPr/>
          <p:nvPr/>
        </p:nvGrpSpPr>
        <p:grpSpPr>
          <a:xfrm>
            <a:off x="457198" y="2560320"/>
            <a:ext cx="7517648" cy="2103203"/>
            <a:chOff x="457198" y="2560320"/>
            <a:chExt cx="7517648" cy="2103203"/>
          </a:xfrm>
        </p:grpSpPr>
        <p:sp>
          <p:nvSpPr>
            <p:cNvPr id="5" name="Text Placeholder 5">
              <a:extLst>
                <a:ext uri="{FF2B5EF4-FFF2-40B4-BE49-F238E27FC236}">
                  <a16:creationId xmlns:a16="http://schemas.microsoft.com/office/drawing/2014/main" id="{759A6EF0-0827-4685-9A84-E0349777B619}"/>
                </a:ext>
              </a:extLst>
            </p:cNvPr>
            <p:cNvSpPr txBox="1">
              <a:spLocks/>
            </p:cNvSpPr>
            <p:nvPr/>
          </p:nvSpPr>
          <p:spPr>
            <a:xfrm>
              <a:off x="5460246" y="2560320"/>
              <a:ext cx="2514600" cy="2103120"/>
            </a:xfrm>
            <a:prstGeom prst="rect">
              <a:avLst/>
            </a:prstGeom>
            <a:solidFill>
              <a:srgbClr val="A80000"/>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Departmental</a:t>
              </a:r>
            </a:p>
          </p:txBody>
        </p:sp>
        <p:sp>
          <p:nvSpPr>
            <p:cNvPr id="6" name="Text Placeholder 6">
              <a:extLst>
                <a:ext uri="{FF2B5EF4-FFF2-40B4-BE49-F238E27FC236}">
                  <a16:creationId xmlns:a16="http://schemas.microsoft.com/office/drawing/2014/main" id="{B943506C-D607-4896-91A0-E350C5D7667B}"/>
                </a:ext>
              </a:extLst>
            </p:cNvPr>
            <p:cNvSpPr txBox="1">
              <a:spLocks/>
            </p:cNvSpPr>
            <p:nvPr/>
          </p:nvSpPr>
          <p:spPr>
            <a:xfrm>
              <a:off x="2945646" y="2560403"/>
              <a:ext cx="2514600" cy="2103120"/>
            </a:xfrm>
            <a:prstGeom prst="rect">
              <a:avLst/>
            </a:prstGeom>
            <a:solidFill>
              <a:srgbClr val="00B294"/>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Inventory</a:t>
              </a:r>
            </a:p>
          </p:txBody>
        </p:sp>
        <p:sp>
          <p:nvSpPr>
            <p:cNvPr id="7" name="Text Placeholder 7">
              <a:extLst>
                <a:ext uri="{FF2B5EF4-FFF2-40B4-BE49-F238E27FC236}">
                  <a16:creationId xmlns:a16="http://schemas.microsoft.com/office/drawing/2014/main" id="{C49BE77C-E809-43F5-9DCB-06322BF9AE26}"/>
                </a:ext>
              </a:extLst>
            </p:cNvPr>
            <p:cNvSpPr txBox="1">
              <a:spLocks/>
            </p:cNvSpPr>
            <p:nvPr/>
          </p:nvSpPr>
          <p:spPr>
            <a:xfrm>
              <a:off x="457198" y="2560320"/>
              <a:ext cx="2514600" cy="2103120"/>
            </a:xfrm>
            <a:prstGeom prst="rect">
              <a:avLst/>
            </a:prstGeom>
            <a:solidFill>
              <a:srgbClr val="107C10"/>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Product Catalog</a:t>
              </a:r>
            </a:p>
          </p:txBody>
        </p:sp>
      </p:grpSp>
    </p:spTree>
    <p:extLst>
      <p:ext uri="{BB962C8B-B14F-4D97-AF65-F5344CB8AC3E}">
        <p14:creationId xmlns:p14="http://schemas.microsoft.com/office/powerpoint/2010/main" val="93859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2215471d-3346-44f1-8928-2fd6dcf76a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0D66-F561-4208-A6F2-30CB77CFC7C5}"/>
              </a:ext>
            </a:extLst>
          </p:cNvPr>
          <p:cNvSpPr>
            <a:spLocks noGrp="1"/>
          </p:cNvSpPr>
          <p:nvPr>
            <p:ph type="title"/>
          </p:nvPr>
        </p:nvSpPr>
        <p:spPr/>
        <p:txBody>
          <a:bodyPr/>
          <a:lstStyle/>
          <a:p>
            <a:r>
              <a:rPr lang="en-US" dirty="0"/>
              <a:t>Customer Goals</a:t>
            </a:r>
          </a:p>
        </p:txBody>
      </p:sp>
      <p:sp>
        <p:nvSpPr>
          <p:cNvPr id="6" name="TextBox 5">
            <a:extLst>
              <a:ext uri="{FF2B5EF4-FFF2-40B4-BE49-F238E27FC236}">
                <a16:creationId xmlns:a16="http://schemas.microsoft.com/office/drawing/2014/main" id="{B7A94414-41DB-4A6B-8FFA-DACF77BDE105}"/>
              </a:ext>
            </a:extLst>
          </p:cNvPr>
          <p:cNvSpPr txBox="1"/>
          <p:nvPr/>
        </p:nvSpPr>
        <p:spPr>
          <a:xfrm>
            <a:off x="1647508" y="10212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Migration:</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Migrate databases, services and web applications to Azure</a:t>
            </a:r>
          </a:p>
        </p:txBody>
      </p:sp>
      <p:sp>
        <p:nvSpPr>
          <p:cNvPr id="7" name="TextBox 6">
            <a:extLst>
              <a:ext uri="{FF2B5EF4-FFF2-40B4-BE49-F238E27FC236}">
                <a16:creationId xmlns:a16="http://schemas.microsoft.com/office/drawing/2014/main" id="{F4649F76-59D9-42AF-A315-FCAFF8545232}"/>
              </a:ext>
            </a:extLst>
          </p:cNvPr>
          <p:cNvSpPr txBox="1"/>
          <p:nvPr/>
        </p:nvSpPr>
        <p:spPr>
          <a:xfrm>
            <a:off x="1647508" y="23928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Performance:</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Achieve high performance for internal customers in Japan and China</a:t>
            </a:r>
          </a:p>
        </p:txBody>
      </p:sp>
      <p:sp>
        <p:nvSpPr>
          <p:cNvPr id="8" name="TextBox 7">
            <a:extLst>
              <a:ext uri="{FF2B5EF4-FFF2-40B4-BE49-F238E27FC236}">
                <a16:creationId xmlns:a16="http://schemas.microsoft.com/office/drawing/2014/main" id="{890B1627-CF77-47F5-B199-D6570024DB8E}"/>
              </a:ext>
            </a:extLst>
          </p:cNvPr>
          <p:cNvSpPr txBox="1"/>
          <p:nvPr/>
        </p:nvSpPr>
        <p:spPr>
          <a:xfrm>
            <a:off x="1647508" y="37644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Ease of Use:</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Would like to avoid </a:t>
            </a:r>
            <a:b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b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the challenges of setting up geo-replicated infrastructure manually</a:t>
            </a:r>
          </a:p>
        </p:txBody>
      </p:sp>
      <p:grpSp>
        <p:nvGrpSpPr>
          <p:cNvPr id="3" name="Group 2" descr="Customer Goals">
            <a:extLst>
              <a:ext uri="{FF2B5EF4-FFF2-40B4-BE49-F238E27FC236}">
                <a16:creationId xmlns:a16="http://schemas.microsoft.com/office/drawing/2014/main" id="{2087AAE6-69F5-48F9-939C-7E4E3F869662}"/>
              </a:ext>
            </a:extLst>
          </p:cNvPr>
          <p:cNvGrpSpPr/>
          <p:nvPr/>
        </p:nvGrpSpPr>
        <p:grpSpPr>
          <a:xfrm>
            <a:off x="458788" y="1021215"/>
            <a:ext cx="914400" cy="3657600"/>
            <a:chOff x="458788" y="1021215"/>
            <a:chExt cx="914400" cy="3657600"/>
          </a:xfrm>
        </p:grpSpPr>
        <p:pic>
          <p:nvPicPr>
            <p:cNvPr id="4" name="Picture 3">
              <a:extLst>
                <a:ext uri="{FF2B5EF4-FFF2-40B4-BE49-F238E27FC236}">
                  <a16:creationId xmlns:a16="http://schemas.microsoft.com/office/drawing/2014/main" id="{D94A6F89-9652-4D70-9F7C-BA6A0F7361EC}"/>
                </a:ext>
              </a:extLst>
            </p:cNvPr>
            <p:cNvPicPr>
              <a:picLocks noChangeAspect="1"/>
            </p:cNvPicPr>
            <p:nvPr/>
          </p:nvPicPr>
          <p:blipFill>
            <a:blip r:embed="rId3"/>
            <a:stretch>
              <a:fillRect/>
            </a:stretch>
          </p:blipFill>
          <p:spPr>
            <a:xfrm>
              <a:off x="458788" y="1021215"/>
              <a:ext cx="914400" cy="914400"/>
            </a:xfrm>
            <a:prstGeom prst="rect">
              <a:avLst/>
            </a:prstGeom>
          </p:spPr>
        </p:pic>
        <p:pic>
          <p:nvPicPr>
            <p:cNvPr id="5" name="Picture 4">
              <a:extLst>
                <a:ext uri="{FF2B5EF4-FFF2-40B4-BE49-F238E27FC236}">
                  <a16:creationId xmlns:a16="http://schemas.microsoft.com/office/drawing/2014/main" id="{99C3BD23-8D84-418B-88A9-BCEFD777059A}"/>
                </a:ext>
              </a:extLst>
            </p:cNvPr>
            <p:cNvPicPr>
              <a:picLocks noChangeAspect="1"/>
            </p:cNvPicPr>
            <p:nvPr/>
          </p:nvPicPr>
          <p:blipFill>
            <a:blip r:embed="rId4"/>
            <a:stretch>
              <a:fillRect/>
            </a:stretch>
          </p:blipFill>
          <p:spPr>
            <a:xfrm>
              <a:off x="458788" y="2392815"/>
              <a:ext cx="914400" cy="914400"/>
            </a:xfrm>
            <a:prstGeom prst="rect">
              <a:avLst/>
            </a:prstGeom>
          </p:spPr>
        </p:pic>
        <p:pic>
          <p:nvPicPr>
            <p:cNvPr id="9" name="Picture 8">
              <a:extLst>
                <a:ext uri="{FF2B5EF4-FFF2-40B4-BE49-F238E27FC236}">
                  <a16:creationId xmlns:a16="http://schemas.microsoft.com/office/drawing/2014/main" id="{D8F86335-CE9A-42C1-AC5A-9D438FDDD3CB}"/>
                </a:ext>
              </a:extLst>
            </p:cNvPr>
            <p:cNvPicPr>
              <a:picLocks noChangeAspect="1"/>
            </p:cNvPicPr>
            <p:nvPr/>
          </p:nvPicPr>
          <p:blipFill>
            <a:blip r:embed="rId5"/>
            <a:stretch>
              <a:fillRect/>
            </a:stretch>
          </p:blipFill>
          <p:spPr>
            <a:xfrm>
              <a:off x="458788" y="3764415"/>
              <a:ext cx="914400" cy="914400"/>
            </a:xfrm>
            <a:prstGeom prst="rect">
              <a:avLst/>
            </a:prstGeom>
          </p:spPr>
        </p:pic>
      </p:grpSp>
    </p:spTree>
    <p:extLst>
      <p:ext uri="{BB962C8B-B14F-4D97-AF65-F5344CB8AC3E}">
        <p14:creationId xmlns:p14="http://schemas.microsoft.com/office/powerpoint/2010/main" val="218571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b49038d3-96f0-4a14-8106-cf1ad7ec3f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5DEB-B1D6-43F7-8114-23526A5C6054}"/>
              </a:ext>
            </a:extLst>
          </p:cNvPr>
          <p:cNvSpPr>
            <a:spLocks noGrp="1"/>
          </p:cNvSpPr>
          <p:nvPr>
            <p:ph type="title"/>
          </p:nvPr>
        </p:nvSpPr>
        <p:spPr/>
        <p:txBody>
          <a:bodyPr/>
          <a:lstStyle/>
          <a:p>
            <a:r>
              <a:rPr lang="en-US" dirty="0"/>
              <a:t>Customer Needs</a:t>
            </a:r>
          </a:p>
        </p:txBody>
      </p:sp>
      <p:sp>
        <p:nvSpPr>
          <p:cNvPr id="4" name="Content Placeholder 2">
            <a:extLst>
              <a:ext uri="{FF2B5EF4-FFF2-40B4-BE49-F238E27FC236}">
                <a16:creationId xmlns:a16="http://schemas.microsoft.com/office/drawing/2014/main" id="{AFE3973A-93DB-4D24-BDDC-A3FA3930FCA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b="0" kern="0" dirty="0">
                <a:solidFill>
                  <a:srgbClr val="000000"/>
                </a:solidFill>
              </a:rPr>
              <a:t>Improve the performance for customers and resellers accessing its websites around the world</a:t>
            </a:r>
          </a:p>
          <a:p>
            <a:pPr lvl="0"/>
            <a:r>
              <a:rPr lang="en-US" sz="2400" b="0" kern="0" dirty="0">
                <a:solidFill>
                  <a:srgbClr val="000000"/>
                </a:solidFill>
              </a:rPr>
              <a:t>Support for easily provisioning resources to meet bursts of demand</a:t>
            </a:r>
          </a:p>
          <a:p>
            <a:pPr lvl="0"/>
            <a:r>
              <a:rPr lang="en-US" sz="2400" b="0" kern="0" dirty="0">
                <a:solidFill>
                  <a:srgbClr val="000000"/>
                </a:solidFill>
              </a:rPr>
              <a:t>Consolidate and improve the utilization of website and database hosting resources  </a:t>
            </a:r>
          </a:p>
          <a:p>
            <a:pPr lvl="0"/>
            <a:r>
              <a:rPr lang="en-US" sz="2400" b="0" kern="0" dirty="0">
                <a:solidFill>
                  <a:srgbClr val="000000"/>
                </a:solidFill>
              </a:rPr>
              <a:t>For their most demanding databases, they want to migrate without having to re-architect their database structure or make large changes the application</a:t>
            </a:r>
          </a:p>
          <a:p>
            <a:pPr lvl="0"/>
            <a:r>
              <a:rPr lang="en-US" sz="2400" b="0" kern="0" dirty="0">
                <a:solidFill>
                  <a:srgbClr val="000000"/>
                </a:solidFill>
              </a:rPr>
              <a:t>Avoid downtime, particularly that caused by web and database server patching</a:t>
            </a:r>
          </a:p>
          <a:p>
            <a:pPr lvl="0"/>
            <a:r>
              <a:rPr lang="en-US" sz="2400" b="0" kern="0" dirty="0">
                <a:solidFill>
                  <a:srgbClr val="000000"/>
                </a:solidFill>
              </a:rPr>
              <a:t>Leverage familiarity with Microsoft tools</a:t>
            </a:r>
          </a:p>
        </p:txBody>
      </p:sp>
    </p:spTree>
    <p:extLst>
      <p:ext uri="{BB962C8B-B14F-4D97-AF65-F5344CB8AC3E}">
        <p14:creationId xmlns:p14="http://schemas.microsoft.com/office/powerpoint/2010/main" val="3312128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72306fd5-fbdd-4e5e-8950-08b22e5167e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9634-DC35-4059-8E30-21039EF40C36}"/>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DD7BF4F5-7A3E-4288-84DA-430641FBE0A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Scale &amp; Performance:</a:t>
            </a:r>
          </a:p>
          <a:p>
            <a:pPr lvl="1">
              <a:lnSpc>
                <a:spcPct val="125000"/>
              </a:lnSpc>
            </a:pPr>
            <a:r>
              <a:rPr lang="en-US" sz="2000" b="0" kern="0" dirty="0">
                <a:solidFill>
                  <a:srgbClr val="000000"/>
                </a:solidFill>
              </a:rPr>
              <a:t>I do not want to have to make code changes (or re-deploy) in order to change the scale of a website</a:t>
            </a:r>
          </a:p>
          <a:p>
            <a:pPr lvl="1">
              <a:lnSpc>
                <a:spcPct val="125000"/>
              </a:lnSpc>
            </a:pPr>
            <a:r>
              <a:rPr lang="en-US" sz="2000" b="0" kern="0" dirty="0">
                <a:solidFill>
                  <a:srgbClr val="000000"/>
                </a:solidFill>
              </a:rPr>
              <a:t>I hear Azure Web Sites is only useful for websites with small amounts of traffic; will it really support the heavy traffic we receive?</a:t>
            </a:r>
          </a:p>
          <a:p>
            <a:pPr lvl="1">
              <a:lnSpc>
                <a:spcPct val="125000"/>
              </a:lnSpc>
            </a:pPr>
            <a:r>
              <a:rPr lang="en-US" sz="2000" b="0" kern="0" dirty="0">
                <a:solidFill>
                  <a:srgbClr val="000000"/>
                </a:solidFill>
              </a:rPr>
              <a:t>We would prefer to avoid performing a database migration (e.g., to another server) in order to scale the throughput of our database</a:t>
            </a:r>
          </a:p>
          <a:p>
            <a:pPr lvl="1">
              <a:lnSpc>
                <a:spcPct val="125000"/>
              </a:lnSpc>
            </a:pPr>
            <a:r>
              <a:rPr lang="en-US" sz="2000" b="0" kern="0" dirty="0">
                <a:solidFill>
                  <a:srgbClr val="000000"/>
                </a:solidFill>
              </a:rPr>
              <a:t>We have heard SQL Database does not provide consistent performance, is this true?</a:t>
            </a:r>
            <a:endParaRPr lang="en-US" b="0" kern="0" dirty="0">
              <a:solidFill>
                <a:srgbClr val="000000"/>
              </a:solidFill>
            </a:endParaRPr>
          </a:p>
        </p:txBody>
      </p:sp>
    </p:spTree>
    <p:extLst>
      <p:ext uri="{BB962C8B-B14F-4D97-AF65-F5344CB8AC3E}">
        <p14:creationId xmlns:p14="http://schemas.microsoft.com/office/powerpoint/2010/main" val="3756594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22979d1b-dc87-42c3-8ef1-4480d2143dd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F1D5-6194-47C5-B943-C0F15320148A}"/>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255B6316-225A-4E6A-8E26-1F56EFFD8C4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Business Continuity:</a:t>
            </a:r>
          </a:p>
          <a:p>
            <a:pPr lvl="1">
              <a:lnSpc>
                <a:spcPct val="125000"/>
              </a:lnSpc>
            </a:pPr>
            <a:r>
              <a:rPr lang="en-US" sz="2000" b="0" kern="0" dirty="0">
                <a:solidFill>
                  <a:srgbClr val="000000"/>
                </a:solidFill>
              </a:rPr>
              <a:t>How can we certain our data will survive in the event of a catastrophe in a certain part of the world?</a:t>
            </a:r>
          </a:p>
          <a:p>
            <a:pPr lvl="1">
              <a:lnSpc>
                <a:spcPct val="125000"/>
              </a:lnSpc>
            </a:pPr>
            <a:r>
              <a:rPr lang="en-US" sz="2000" b="0" kern="0" dirty="0">
                <a:solidFill>
                  <a:srgbClr val="000000"/>
                </a:solidFill>
              </a:rPr>
              <a:t>We need to be able to recover from mistakes made by administrators that accidentally delete production data (we know they happen, we would love an “undo”)</a:t>
            </a:r>
          </a:p>
          <a:p>
            <a:pPr lvl="1">
              <a:lnSpc>
                <a:spcPct val="125000"/>
              </a:lnSpc>
            </a:pPr>
            <a:r>
              <a:rPr lang="en-US" sz="2000" b="0" kern="0" dirty="0">
                <a:solidFill>
                  <a:srgbClr val="000000"/>
                </a:solidFill>
              </a:rPr>
              <a:t>Do we need to have multiple web server instances for each property to have a high SLA?</a:t>
            </a:r>
          </a:p>
        </p:txBody>
      </p:sp>
    </p:spTree>
    <p:extLst>
      <p:ext uri="{BB962C8B-B14F-4D97-AF65-F5344CB8AC3E}">
        <p14:creationId xmlns:p14="http://schemas.microsoft.com/office/powerpoint/2010/main" val="1061180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d6855aad-1f9f-49c3-8177-97d1b1acf6c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63FE-56C7-4E2D-834B-DC217FC853D1}"/>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1C6FA2C7-3DD4-48F3-AF18-08C19BADD09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Tool Familiarity:</a:t>
            </a:r>
          </a:p>
          <a:p>
            <a:pPr lvl="1">
              <a:lnSpc>
                <a:spcPct val="125000"/>
              </a:lnSpc>
            </a:pPr>
            <a:r>
              <a:rPr lang="en-US" sz="2000" b="0" kern="0" dirty="0">
                <a:solidFill>
                  <a:srgbClr val="000000"/>
                </a:solidFill>
              </a:rPr>
              <a:t>Will we need to learn new tools to develop for Azure Websites and SQL Database?</a:t>
            </a:r>
          </a:p>
          <a:p>
            <a:pPr lvl="1">
              <a:lnSpc>
                <a:spcPct val="125000"/>
              </a:lnSpc>
            </a:pPr>
            <a:r>
              <a:rPr lang="en-US" sz="2000" b="0" kern="0" dirty="0">
                <a:solidFill>
                  <a:srgbClr val="000000"/>
                </a:solidFill>
              </a:rPr>
              <a:t>What about diagnosing problems? Are there new tools we need purchase and learn?</a:t>
            </a:r>
            <a:endParaRPr lang="en-US" b="0" kern="0" dirty="0">
              <a:solidFill>
                <a:srgbClr val="000000"/>
              </a:solidFill>
            </a:endParaRPr>
          </a:p>
          <a:p>
            <a:pPr lvl="0">
              <a:lnSpc>
                <a:spcPct val="125000"/>
              </a:lnSpc>
            </a:pPr>
            <a:r>
              <a:rPr lang="en-US" sz="2400" b="0" kern="0" dirty="0">
                <a:solidFill>
                  <a:srgbClr val="000000"/>
                </a:solidFill>
              </a:rPr>
              <a:t>Connectivity:</a:t>
            </a:r>
          </a:p>
          <a:p>
            <a:pPr lvl="1">
              <a:lnSpc>
                <a:spcPct val="125000"/>
              </a:lnSpc>
            </a:pPr>
            <a:r>
              <a:rPr lang="en-US" sz="2000" b="0" kern="0" dirty="0">
                <a:solidFill>
                  <a:srgbClr val="000000"/>
                </a:solidFill>
              </a:rPr>
              <a:t>Some of our enterprise web services need to access data and other services located on-premises, is this supported?</a:t>
            </a:r>
          </a:p>
          <a:p>
            <a:pPr lvl="1">
              <a:lnSpc>
                <a:spcPct val="125000"/>
              </a:lnSpc>
            </a:pPr>
            <a:r>
              <a:rPr lang="en-US" sz="2000" b="0" kern="0" dirty="0">
                <a:solidFill>
                  <a:srgbClr val="000000"/>
                </a:solidFill>
              </a:rPr>
              <a:t>How can we ensure we are delivering the lowest latency possible to our website visitors?</a:t>
            </a:r>
          </a:p>
          <a:p>
            <a:pPr lvl="1">
              <a:lnSpc>
                <a:spcPct val="125000"/>
              </a:lnSpc>
            </a:pPr>
            <a:r>
              <a:rPr lang="en-US" sz="2000" b="0" kern="0" dirty="0">
                <a:solidFill>
                  <a:srgbClr val="000000"/>
                </a:solidFill>
              </a:rPr>
              <a:t>We need to ensure that if we have multiple web servers backing a given website, that no one web server gets all the traffic</a:t>
            </a:r>
          </a:p>
        </p:txBody>
      </p:sp>
    </p:spTree>
    <p:extLst>
      <p:ext uri="{BB962C8B-B14F-4D97-AF65-F5344CB8AC3E}">
        <p14:creationId xmlns:p14="http://schemas.microsoft.com/office/powerpoint/2010/main" val="39803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010a90c4-4766-40c5-a31a-65127d36fbf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22F8-09C7-4C8D-8334-CF0EB7BFEFDF}"/>
              </a:ext>
            </a:extLst>
          </p:cNvPr>
          <p:cNvSpPr>
            <a:spLocks noGrp="1"/>
          </p:cNvSpPr>
          <p:nvPr>
            <p:ph type="title"/>
          </p:nvPr>
        </p:nvSpPr>
        <p:spPr/>
        <p:txBody>
          <a:bodyPr/>
          <a:lstStyle/>
          <a:p>
            <a:r>
              <a:rPr lang="en-US" dirty="0"/>
              <a:t>Stretch Database</a:t>
            </a:r>
          </a:p>
        </p:txBody>
      </p:sp>
      <p:sp>
        <p:nvSpPr>
          <p:cNvPr id="4" name="Content Placeholder 2">
            <a:extLst>
              <a:ext uri="{FF2B5EF4-FFF2-40B4-BE49-F238E27FC236}">
                <a16:creationId xmlns:a16="http://schemas.microsoft.com/office/drawing/2014/main" id="{12563CC5-B6D6-45FB-9277-CAB0DD57CC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Dynamically migrate transactional data from SQL Server to Azure SQL Database:</a:t>
            </a:r>
          </a:p>
          <a:p>
            <a:pPr lvl="1"/>
            <a:r>
              <a:rPr lang="en-US" b="0" kern="0" dirty="0">
                <a:solidFill>
                  <a:srgbClr val="000000"/>
                </a:solidFill>
              </a:rPr>
              <a:t>Keep cool data in lower-cost Azure storage</a:t>
            </a:r>
          </a:p>
          <a:p>
            <a:pPr lvl="1"/>
            <a:r>
              <a:rPr lang="en-US" b="0" kern="0" dirty="0">
                <a:solidFill>
                  <a:srgbClr val="000000"/>
                </a:solidFill>
              </a:rPr>
              <a:t>Keep hot data “closer” to your users in local server storage</a:t>
            </a:r>
          </a:p>
          <a:p>
            <a:pPr lvl="1"/>
            <a:r>
              <a:rPr lang="en-US" b="0" kern="0" dirty="0">
                <a:solidFill>
                  <a:srgbClr val="000000"/>
                </a:solidFill>
              </a:rPr>
              <a:t>Compatible with Always Encrypted and Row-Level Security</a:t>
            </a:r>
          </a:p>
        </p:txBody>
      </p:sp>
      <p:grpSp>
        <p:nvGrpSpPr>
          <p:cNvPr id="3" name="Group 2" descr="Azure SQL Database Stretch DB">
            <a:extLst>
              <a:ext uri="{FF2B5EF4-FFF2-40B4-BE49-F238E27FC236}">
                <a16:creationId xmlns:a16="http://schemas.microsoft.com/office/drawing/2014/main" id="{64B663FF-0073-440B-9874-7CD38426C0FB}"/>
              </a:ext>
            </a:extLst>
          </p:cNvPr>
          <p:cNvGrpSpPr/>
          <p:nvPr/>
        </p:nvGrpSpPr>
        <p:grpSpPr>
          <a:xfrm>
            <a:off x="1993669" y="4208166"/>
            <a:ext cx="5638800" cy="1774658"/>
            <a:chOff x="1993669" y="4208166"/>
            <a:chExt cx="5638800" cy="1774658"/>
          </a:xfrm>
        </p:grpSpPr>
        <p:pic>
          <p:nvPicPr>
            <p:cNvPr id="5" name="Graphic 4">
              <a:extLst>
                <a:ext uri="{FF2B5EF4-FFF2-40B4-BE49-F238E27FC236}">
                  <a16:creationId xmlns:a16="http://schemas.microsoft.com/office/drawing/2014/main" id="{B15D631B-38A3-40D8-826E-2E61A1BB85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469" y="4208166"/>
              <a:ext cx="2286000" cy="1774658"/>
            </a:xfrm>
            <a:prstGeom prst="rect">
              <a:avLst/>
            </a:prstGeom>
          </p:spPr>
        </p:pic>
        <p:pic>
          <p:nvPicPr>
            <p:cNvPr id="6" name="Graphic 5">
              <a:extLst>
                <a:ext uri="{FF2B5EF4-FFF2-40B4-BE49-F238E27FC236}">
                  <a16:creationId xmlns:a16="http://schemas.microsoft.com/office/drawing/2014/main" id="{B8E59181-FED5-46C1-8AA8-FC098B97D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3669" y="4565559"/>
              <a:ext cx="1371600" cy="1059873"/>
            </a:xfrm>
            <a:prstGeom prst="rect">
              <a:avLst/>
            </a:prstGeom>
          </p:spPr>
        </p:pic>
        <p:cxnSp>
          <p:nvCxnSpPr>
            <p:cNvPr id="7" name="Straight Arrow Connector 6">
              <a:extLst>
                <a:ext uri="{FF2B5EF4-FFF2-40B4-BE49-F238E27FC236}">
                  <a16:creationId xmlns:a16="http://schemas.microsoft.com/office/drawing/2014/main" id="{372A269A-3D32-4D69-B6CE-EDF641D3C72F}"/>
                </a:ext>
              </a:extLst>
            </p:cNvPr>
            <p:cNvCxnSpPr/>
            <p:nvPr/>
          </p:nvCxnSpPr>
          <p:spPr>
            <a:xfrm flipV="1">
              <a:off x="3365269" y="5095495"/>
              <a:ext cx="1869948" cy="1"/>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1308923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eb75a04f-2be8-4a84-a574-3591dd032bd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A7E8-0E68-4876-80EC-9DBA9F827DFC}"/>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E736D79B-53AC-40A6-8358-F5F2C639234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Management:</a:t>
            </a:r>
          </a:p>
          <a:p>
            <a:pPr lvl="1">
              <a:lnSpc>
                <a:spcPct val="125000"/>
              </a:lnSpc>
            </a:pPr>
            <a:r>
              <a:rPr lang="en-US" sz="2000" b="0" kern="0" dirty="0">
                <a:solidFill>
                  <a:srgbClr val="000000"/>
                </a:solidFill>
              </a:rPr>
              <a:t>We would prefer not to have to manage patching of web servers and databases</a:t>
            </a:r>
          </a:p>
          <a:p>
            <a:pPr lvl="1">
              <a:lnSpc>
                <a:spcPct val="125000"/>
              </a:lnSpc>
            </a:pPr>
            <a:r>
              <a:rPr lang="en-US" sz="2000" b="0" kern="0" dirty="0">
                <a:solidFill>
                  <a:srgbClr val="000000"/>
                </a:solidFill>
              </a:rPr>
              <a:t>With all of our websites and databases around the world, how do we keep tabs on which is up and which is down and which is struggling?</a:t>
            </a:r>
          </a:p>
          <a:p>
            <a:pPr lvl="1">
              <a:lnSpc>
                <a:spcPct val="125000"/>
              </a:lnSpc>
            </a:pPr>
            <a:r>
              <a:rPr lang="en-US" sz="2000" b="0" kern="0" dirty="0">
                <a:solidFill>
                  <a:srgbClr val="000000"/>
                </a:solidFill>
              </a:rPr>
              <a:t>We need a simple solution to schedule and automate backup of the website and database</a:t>
            </a:r>
            <a:endParaRPr lang="en-US" sz="2800" b="0" kern="0" dirty="0">
              <a:solidFill>
                <a:srgbClr val="000000"/>
              </a:solidFill>
            </a:endParaRPr>
          </a:p>
          <a:p>
            <a:pPr lvl="0">
              <a:lnSpc>
                <a:spcPct val="125000"/>
              </a:lnSpc>
            </a:pPr>
            <a:endParaRPr lang="en-US" sz="2400" b="0" kern="0" dirty="0">
              <a:solidFill>
                <a:srgbClr val="000000"/>
              </a:solidFill>
            </a:endParaRPr>
          </a:p>
        </p:txBody>
      </p:sp>
    </p:spTree>
    <p:extLst>
      <p:ext uri="{BB962C8B-B14F-4D97-AF65-F5344CB8AC3E}">
        <p14:creationId xmlns:p14="http://schemas.microsoft.com/office/powerpoint/2010/main" val="2321845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785b9148-738d-4241-b1e8-d93816eea1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5FFA-D06D-4FA4-8CB3-B3F869F698FE}"/>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28A591D4-3BF4-44ED-BB36-2D3310AFDB3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Security:</a:t>
            </a:r>
          </a:p>
          <a:p>
            <a:pPr lvl="1">
              <a:lnSpc>
                <a:spcPct val="125000"/>
              </a:lnSpc>
            </a:pPr>
            <a:r>
              <a:rPr lang="en-US" sz="2000" b="0" kern="0" dirty="0">
                <a:solidFill>
                  <a:srgbClr val="000000"/>
                </a:solidFill>
              </a:rPr>
              <a:t>Is it possible to allow our visitors to use a mix of legacy and modern browsers and still provide for secure transactions?</a:t>
            </a:r>
          </a:p>
          <a:p>
            <a:pPr lvl="1">
              <a:lnSpc>
                <a:spcPct val="125000"/>
              </a:lnSpc>
            </a:pPr>
            <a:r>
              <a:rPr lang="en-US" sz="2000" b="0" kern="0" dirty="0">
                <a:solidFill>
                  <a:srgbClr val="000000"/>
                </a:solidFill>
              </a:rPr>
              <a:t>What does Azure offer to help us with auditing access to our web servers and databases?</a:t>
            </a:r>
          </a:p>
          <a:p>
            <a:pPr lvl="1">
              <a:lnSpc>
                <a:spcPct val="125000"/>
              </a:lnSpc>
            </a:pPr>
            <a:r>
              <a:rPr lang="en-US" sz="2000" b="0" kern="0" dirty="0">
                <a:solidFill>
                  <a:srgbClr val="000000"/>
                </a:solidFill>
              </a:rPr>
              <a:t>Our staff is accustomed to accustomed to a single sign-on experience — will this still be possible?</a:t>
            </a:r>
          </a:p>
          <a:p>
            <a:pPr lvl="0">
              <a:lnSpc>
                <a:spcPct val="125000"/>
              </a:lnSpc>
            </a:pPr>
            <a:endParaRPr lang="en-US" sz="2000" b="0" kern="0" dirty="0">
              <a:solidFill>
                <a:srgbClr val="000000"/>
              </a:solidFill>
            </a:endParaRPr>
          </a:p>
        </p:txBody>
      </p:sp>
    </p:spTree>
    <p:extLst>
      <p:ext uri="{BB962C8B-B14F-4D97-AF65-F5344CB8AC3E}">
        <p14:creationId xmlns:p14="http://schemas.microsoft.com/office/powerpoint/2010/main" val="2511217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7d88ece1-a112-48b5-ba50-46f66b2239d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77D4-8AC8-4A6C-8F3B-FB2B19AE6E6C}"/>
              </a:ext>
            </a:extLst>
          </p:cNvPr>
          <p:cNvSpPr>
            <a:spLocks noGrp="1"/>
          </p:cNvSpPr>
          <p:nvPr>
            <p:ph type="title"/>
          </p:nvPr>
        </p:nvSpPr>
        <p:spPr/>
        <p:txBody>
          <a:bodyPr/>
          <a:lstStyle/>
          <a:p>
            <a:r>
              <a:rPr lang="en-US" dirty="0"/>
              <a:t>Call to Action</a:t>
            </a:r>
          </a:p>
        </p:txBody>
      </p:sp>
      <p:grpSp>
        <p:nvGrpSpPr>
          <p:cNvPr id="3" name="Group 2" descr="Call to Action">
            <a:extLst>
              <a:ext uri="{FF2B5EF4-FFF2-40B4-BE49-F238E27FC236}">
                <a16:creationId xmlns:a16="http://schemas.microsoft.com/office/drawing/2014/main" id="{163FB3C6-7825-49FB-8852-A164CE9288FF}"/>
              </a:ext>
            </a:extLst>
          </p:cNvPr>
          <p:cNvGrpSpPr/>
          <p:nvPr/>
        </p:nvGrpSpPr>
        <p:grpSpPr>
          <a:xfrm>
            <a:off x="532140" y="2039044"/>
            <a:ext cx="3408698" cy="3657600"/>
            <a:chOff x="532140" y="2039044"/>
            <a:chExt cx="3408698" cy="3657600"/>
          </a:xfrm>
        </p:grpSpPr>
        <p:pic>
          <p:nvPicPr>
            <p:cNvPr id="4" name="Picture 3">
              <a:extLst>
                <a:ext uri="{FF2B5EF4-FFF2-40B4-BE49-F238E27FC236}">
                  <a16:creationId xmlns:a16="http://schemas.microsoft.com/office/drawing/2014/main" id="{8C6BC7C5-A3DE-4EC7-87C8-215019CAB52A}"/>
                </a:ext>
              </a:extLst>
            </p:cNvPr>
            <p:cNvPicPr>
              <a:picLocks noChangeAspect="1"/>
            </p:cNvPicPr>
            <p:nvPr/>
          </p:nvPicPr>
          <p:blipFill>
            <a:blip r:embed="rId3"/>
            <a:stretch>
              <a:fillRect/>
            </a:stretch>
          </p:blipFill>
          <p:spPr>
            <a:xfrm>
              <a:off x="3001038" y="3410644"/>
              <a:ext cx="914400" cy="914400"/>
            </a:xfrm>
            <a:prstGeom prst="rect">
              <a:avLst/>
            </a:prstGeom>
          </p:spPr>
        </p:pic>
        <p:pic>
          <p:nvPicPr>
            <p:cNvPr id="5" name="Picture 4">
              <a:extLst>
                <a:ext uri="{FF2B5EF4-FFF2-40B4-BE49-F238E27FC236}">
                  <a16:creationId xmlns:a16="http://schemas.microsoft.com/office/drawing/2014/main" id="{84F0AEFD-CF3F-40ED-8C34-A788F53C5032}"/>
                </a:ext>
              </a:extLst>
            </p:cNvPr>
            <p:cNvPicPr>
              <a:picLocks noChangeAspect="1"/>
            </p:cNvPicPr>
            <p:nvPr/>
          </p:nvPicPr>
          <p:blipFill>
            <a:blip r:embed="rId4"/>
            <a:stretch>
              <a:fillRect/>
            </a:stretch>
          </p:blipFill>
          <p:spPr>
            <a:xfrm>
              <a:off x="2998815" y="4782244"/>
              <a:ext cx="914400" cy="914400"/>
            </a:xfrm>
            <a:prstGeom prst="rect">
              <a:avLst/>
            </a:prstGeom>
          </p:spPr>
        </p:pic>
        <p:pic>
          <p:nvPicPr>
            <p:cNvPr id="6" name="Picture 5">
              <a:extLst>
                <a:ext uri="{FF2B5EF4-FFF2-40B4-BE49-F238E27FC236}">
                  <a16:creationId xmlns:a16="http://schemas.microsoft.com/office/drawing/2014/main" id="{8F78789E-7567-42D0-AC59-4CFACF15A352}"/>
                </a:ext>
              </a:extLst>
            </p:cNvPr>
            <p:cNvPicPr>
              <a:picLocks noChangeAspect="1"/>
            </p:cNvPicPr>
            <p:nvPr/>
          </p:nvPicPr>
          <p:blipFill>
            <a:blip r:embed="rId5"/>
            <a:stretch>
              <a:fillRect/>
            </a:stretch>
          </p:blipFill>
          <p:spPr>
            <a:xfrm>
              <a:off x="2975638" y="2039044"/>
              <a:ext cx="965200" cy="914400"/>
            </a:xfrm>
            <a:prstGeom prst="rect">
              <a:avLst/>
            </a:prstGeom>
          </p:spPr>
        </p:pic>
        <p:pic>
          <p:nvPicPr>
            <p:cNvPr id="7" name="Picture 6">
              <a:extLst>
                <a:ext uri="{FF2B5EF4-FFF2-40B4-BE49-F238E27FC236}">
                  <a16:creationId xmlns:a16="http://schemas.microsoft.com/office/drawing/2014/main" id="{5F4D85EC-3465-4A1C-A78B-093CE9841754}"/>
                </a:ext>
              </a:extLst>
            </p:cNvPr>
            <p:cNvPicPr>
              <a:picLocks noChangeAspect="1"/>
            </p:cNvPicPr>
            <p:nvPr/>
          </p:nvPicPr>
          <p:blipFill>
            <a:blip r:embed="rId6"/>
            <a:stretch>
              <a:fillRect/>
            </a:stretch>
          </p:blipFill>
          <p:spPr>
            <a:xfrm>
              <a:off x="532140" y="2912493"/>
              <a:ext cx="2002142" cy="2002142"/>
            </a:xfrm>
            <a:prstGeom prst="rect">
              <a:avLst/>
            </a:prstGeom>
          </p:spPr>
        </p:pic>
      </p:grpSp>
      <p:sp>
        <p:nvSpPr>
          <p:cNvPr id="8" name="TextBox 7">
            <a:extLst>
              <a:ext uri="{FF2B5EF4-FFF2-40B4-BE49-F238E27FC236}">
                <a16:creationId xmlns:a16="http://schemas.microsoft.com/office/drawing/2014/main" id="{D6617F77-2E67-4093-ADDA-7DB047ABCE6D}"/>
              </a:ext>
            </a:extLst>
          </p:cNvPr>
          <p:cNvSpPr txBox="1"/>
          <p:nvPr/>
        </p:nvSpPr>
        <p:spPr>
          <a:xfrm>
            <a:off x="4189758" y="20390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Who are the business decision makers and stakeholders?</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AB954C8-8C0D-4CE8-9D9D-07E2663D7533}"/>
              </a:ext>
            </a:extLst>
          </p:cNvPr>
          <p:cNvSpPr txBox="1"/>
          <p:nvPr/>
        </p:nvSpPr>
        <p:spPr>
          <a:xfrm>
            <a:off x="4189758" y="34106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What customer business needs do you need to address with your solution?</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74A9A2C-792A-4FB1-897F-34B8C90B970E}"/>
              </a:ext>
            </a:extLst>
          </p:cNvPr>
          <p:cNvSpPr txBox="1"/>
          <p:nvPr/>
        </p:nvSpPr>
        <p:spPr>
          <a:xfrm>
            <a:off x="4189758" y="47822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Diagram your proposed solution</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3C6445A0-9DD1-458B-8642-F6E7F2E6D2B7}"/>
              </a:ext>
            </a:extLst>
          </p:cNvPr>
          <p:cNvSpPr txBox="1"/>
          <p:nvPr/>
        </p:nvSpPr>
        <p:spPr>
          <a:xfrm>
            <a:off x="2293883" y="1261241"/>
            <a:ext cx="4556235" cy="369332"/>
          </a:xfrm>
          <a:prstGeom prst="rect">
            <a:avLst/>
          </a:prstGeom>
          <a:noFill/>
        </p:spPr>
        <p:txBody>
          <a:bodyPr wrap="square" rtlCol="0">
            <a:spAutoFit/>
          </a:bodyPr>
          <a:lstStyle/>
          <a:p>
            <a:pPr lvl="0" algn="ctr"/>
            <a:r>
              <a:rPr lang="en-US" b="0" spc="300" dirty="0">
                <a:solidFill>
                  <a:srgbClr val="000000">
                    <a:lumMod val="75000"/>
                    <a:lumOff val="25000"/>
                  </a:srgbClr>
                </a:solidFill>
                <a:latin typeface="Segoe UI" panose="020B0502040204020203" pitchFamily="34" charset="0"/>
                <a:cs typeface="Segoe UI" panose="020B0502040204020203" pitchFamily="34" charset="0"/>
              </a:rPr>
              <a:t>Case Study Timing: 60 Minutes</a:t>
            </a:r>
          </a:p>
        </p:txBody>
      </p:sp>
    </p:spTree>
    <p:extLst>
      <p:ext uri="{BB962C8B-B14F-4D97-AF65-F5344CB8AC3E}">
        <p14:creationId xmlns:p14="http://schemas.microsoft.com/office/powerpoint/2010/main" val="3401394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feadb3f2-1234-4fb9-88b9-a84e876e699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D873-F9A3-4D84-9E2F-B63D36525298}"/>
              </a:ext>
            </a:extLst>
          </p:cNvPr>
          <p:cNvSpPr>
            <a:spLocks noGrp="1"/>
          </p:cNvSpPr>
          <p:nvPr>
            <p:ph type="title"/>
          </p:nvPr>
        </p:nvSpPr>
        <p:spPr/>
        <p:txBody>
          <a:bodyPr/>
          <a:lstStyle/>
          <a:p>
            <a:r>
              <a:rPr lang="en-US" dirty="0"/>
              <a:t>Case Study Solution</a:t>
            </a:r>
          </a:p>
        </p:txBody>
      </p:sp>
      <p:sp>
        <p:nvSpPr>
          <p:cNvPr id="4" name="Content Placeholder 2">
            <a:extLst>
              <a:ext uri="{FF2B5EF4-FFF2-40B4-BE49-F238E27FC236}">
                <a16:creationId xmlns:a16="http://schemas.microsoft.com/office/drawing/2014/main" id="{06749844-3847-4E4E-8463-6F441354FE3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50000"/>
              </a:lnSpc>
            </a:pPr>
            <a:r>
              <a:rPr lang="en-US" sz="3200" b="0" kern="0" dirty="0">
                <a:solidFill>
                  <a:srgbClr val="000000"/>
                </a:solidFill>
              </a:rPr>
              <a:t>Target Audience</a:t>
            </a:r>
          </a:p>
          <a:p>
            <a:pPr lvl="0">
              <a:lnSpc>
                <a:spcPct val="150000"/>
              </a:lnSpc>
            </a:pPr>
            <a:r>
              <a:rPr lang="en-US" sz="3200" b="0" kern="0" dirty="0">
                <a:solidFill>
                  <a:srgbClr val="000000"/>
                </a:solidFill>
              </a:rPr>
              <a:t>Potential Solution</a:t>
            </a:r>
          </a:p>
          <a:p>
            <a:pPr lvl="0">
              <a:lnSpc>
                <a:spcPct val="150000"/>
              </a:lnSpc>
            </a:pPr>
            <a:r>
              <a:rPr lang="en-US" sz="3200" b="0" kern="0" dirty="0">
                <a:solidFill>
                  <a:srgbClr val="000000"/>
                </a:solidFill>
              </a:rPr>
              <a:t>Benefits</a:t>
            </a:r>
          </a:p>
          <a:p>
            <a:pPr lvl="0">
              <a:lnSpc>
                <a:spcPct val="150000"/>
              </a:lnSpc>
            </a:pPr>
            <a:r>
              <a:rPr lang="en-US" sz="3200" b="0" kern="0" dirty="0">
                <a:solidFill>
                  <a:srgbClr val="000000"/>
                </a:solidFill>
              </a:rPr>
              <a:t>Customer Quote</a:t>
            </a:r>
          </a:p>
        </p:txBody>
      </p:sp>
    </p:spTree>
    <p:extLst>
      <p:ext uri="{BB962C8B-B14F-4D97-AF65-F5344CB8AC3E}">
        <p14:creationId xmlns:p14="http://schemas.microsoft.com/office/powerpoint/2010/main" val="1509214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ce5e3b50-291f-4fa4-9a14-e4f8a12a59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117D-457C-4408-A268-3BFEF2CCDCE6}"/>
              </a:ext>
            </a:extLst>
          </p:cNvPr>
          <p:cNvSpPr>
            <a:spLocks noGrp="1"/>
          </p:cNvSpPr>
          <p:nvPr>
            <p:ph type="title"/>
          </p:nvPr>
        </p:nvSpPr>
        <p:spPr/>
        <p:txBody>
          <a:bodyPr/>
          <a:lstStyle/>
          <a:p>
            <a:r>
              <a:rPr lang="en-US" dirty="0"/>
              <a:t>Target Audience</a:t>
            </a:r>
          </a:p>
        </p:txBody>
      </p:sp>
      <p:sp>
        <p:nvSpPr>
          <p:cNvPr id="4" name="Content Placeholder 2">
            <a:extLst>
              <a:ext uri="{FF2B5EF4-FFF2-40B4-BE49-F238E27FC236}">
                <a16:creationId xmlns:a16="http://schemas.microsoft.com/office/drawing/2014/main" id="{13F7A7A1-6E31-4B0C-8F1B-8E783B367DE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Hayley Leigh, Manager of Solution Development </a:t>
            </a:r>
          </a:p>
          <a:p>
            <a:pPr lvl="0"/>
            <a:r>
              <a:rPr lang="en-US" b="0" kern="0" dirty="0">
                <a:solidFill>
                  <a:srgbClr val="000000"/>
                </a:solidFill>
              </a:rPr>
              <a:t>Business Decision Makers</a:t>
            </a:r>
          </a:p>
          <a:p>
            <a:pPr lvl="0"/>
            <a:r>
              <a:rPr lang="en-US" b="0" kern="0" dirty="0">
                <a:solidFill>
                  <a:srgbClr val="000000"/>
                </a:solidFill>
              </a:rPr>
              <a:t>Technical Decision Makers</a:t>
            </a:r>
          </a:p>
          <a:p>
            <a:pPr lvl="0"/>
            <a:r>
              <a:rPr lang="en-US" b="0" kern="0" dirty="0">
                <a:solidFill>
                  <a:srgbClr val="000000"/>
                </a:solidFill>
              </a:rPr>
              <a:t>Manager of Solution Development</a:t>
            </a:r>
          </a:p>
          <a:p>
            <a:pPr lvl="0"/>
            <a:r>
              <a:rPr lang="en-US" b="0" kern="0" dirty="0">
                <a:solidFill>
                  <a:srgbClr val="000000"/>
                </a:solidFill>
              </a:rPr>
              <a:t>Infrastructure Managers</a:t>
            </a:r>
          </a:p>
          <a:p>
            <a:pPr lvl="0"/>
            <a:r>
              <a:rPr lang="en-US" b="0" kern="0" dirty="0">
                <a:solidFill>
                  <a:srgbClr val="000000"/>
                </a:solidFill>
              </a:rPr>
              <a:t>Application Sponsors</a:t>
            </a:r>
          </a:p>
          <a:p>
            <a:pPr lvl="0"/>
            <a:r>
              <a:rPr lang="en-US" b="0" kern="0" dirty="0">
                <a:solidFill>
                  <a:srgbClr val="000000"/>
                </a:solidFill>
              </a:rPr>
              <a:t>Business Unit IT</a:t>
            </a:r>
          </a:p>
          <a:p>
            <a:pPr lvl="0"/>
            <a:r>
              <a:rPr lang="en-US" b="0" kern="0" dirty="0">
                <a:solidFill>
                  <a:srgbClr val="000000"/>
                </a:solidFill>
              </a:rPr>
              <a:t>Developers</a:t>
            </a:r>
          </a:p>
          <a:p>
            <a:pPr lvl="0"/>
            <a:endParaRPr lang="en-US" b="0" kern="0" dirty="0">
              <a:solidFill>
                <a:srgbClr val="000000"/>
              </a:solidFill>
            </a:endParaRPr>
          </a:p>
        </p:txBody>
      </p:sp>
    </p:spTree>
    <p:extLst>
      <p:ext uri="{BB962C8B-B14F-4D97-AF65-F5344CB8AC3E}">
        <p14:creationId xmlns:p14="http://schemas.microsoft.com/office/powerpoint/2010/main" val="1927234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ba7a42f0-c363-4b57-b800-4a8f6fdb5a5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29AB-9507-4E55-9964-8C5C23DD35A5}"/>
              </a:ext>
            </a:extLst>
          </p:cNvPr>
          <p:cNvSpPr>
            <a:spLocks noGrp="1"/>
          </p:cNvSpPr>
          <p:nvPr>
            <p:ph type="title"/>
          </p:nvPr>
        </p:nvSpPr>
        <p:spPr/>
        <p:txBody>
          <a:bodyPr/>
          <a:lstStyle/>
          <a:p>
            <a:r>
              <a:rPr lang="en-US" dirty="0"/>
              <a:t>Potential Solution</a:t>
            </a:r>
          </a:p>
        </p:txBody>
      </p:sp>
      <p:sp>
        <p:nvSpPr>
          <p:cNvPr id="4" name="Content Placeholder 2">
            <a:extLst>
              <a:ext uri="{FF2B5EF4-FFF2-40B4-BE49-F238E27FC236}">
                <a16:creationId xmlns:a16="http://schemas.microsoft.com/office/drawing/2014/main" id="{CC9B7C26-3BD9-4ED9-BD2B-3F1AD72E3D2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Web Application Hosting</a:t>
            </a:r>
          </a:p>
        </p:txBody>
      </p:sp>
      <p:pic>
        <p:nvPicPr>
          <p:cNvPr id="5" name="Picture 4" descr="Solution using Traffic Manager to geographically balance multiple deployments.">
            <a:extLst>
              <a:ext uri="{FF2B5EF4-FFF2-40B4-BE49-F238E27FC236}">
                <a16:creationId xmlns:a16="http://schemas.microsoft.com/office/drawing/2014/main" id="{761F25F5-05E1-430B-B5C6-E2DE0D78100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03504" y="1653253"/>
            <a:ext cx="7936992" cy="47600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7931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9e9a843b-0c9c-4ddd-abde-cef2dad5ca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7382-D200-42DE-9811-9C5530B0CE06}"/>
              </a:ext>
            </a:extLst>
          </p:cNvPr>
          <p:cNvSpPr>
            <a:spLocks noGrp="1"/>
          </p:cNvSpPr>
          <p:nvPr>
            <p:ph type="title"/>
          </p:nvPr>
        </p:nvSpPr>
        <p:spPr/>
        <p:txBody>
          <a:bodyPr/>
          <a:lstStyle/>
          <a:p>
            <a:r>
              <a:rPr lang="en-US" dirty="0"/>
              <a:t>Potential Solution</a:t>
            </a:r>
          </a:p>
        </p:txBody>
      </p:sp>
      <p:grpSp>
        <p:nvGrpSpPr>
          <p:cNvPr id="4" name="Group 3" descr="Solution using Traffic Manager with Database Sync Between Regions">
            <a:extLst>
              <a:ext uri="{FF2B5EF4-FFF2-40B4-BE49-F238E27FC236}">
                <a16:creationId xmlns:a16="http://schemas.microsoft.com/office/drawing/2014/main" id="{1B4E6DDD-190B-4450-8FCA-9C1D08BEB980}"/>
              </a:ext>
            </a:extLst>
          </p:cNvPr>
          <p:cNvGrpSpPr/>
          <p:nvPr/>
        </p:nvGrpSpPr>
        <p:grpSpPr>
          <a:xfrm>
            <a:off x="603504" y="1588863"/>
            <a:ext cx="8388161" cy="5249863"/>
            <a:chOff x="2249676" y="1744662"/>
            <a:chExt cx="8388161" cy="5249863"/>
          </a:xfrm>
        </p:grpSpPr>
        <p:pic>
          <p:nvPicPr>
            <p:cNvPr id="5" name="Picture 4" descr="Triplestore:Screenshots:Screen Shot 2015-01-08 at 8.32.14 AM.png">
              <a:extLst>
                <a:ext uri="{FF2B5EF4-FFF2-40B4-BE49-F238E27FC236}">
                  <a16:creationId xmlns:a16="http://schemas.microsoft.com/office/drawing/2014/main" id="{45F111AA-5AE9-4FCB-B7EC-AE591CE24388}"/>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2249676" y="1744662"/>
              <a:ext cx="7937122" cy="5249863"/>
            </a:xfrm>
            <a:prstGeom prst="rect">
              <a:avLst/>
            </a:prstGeom>
            <a:noFill/>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DB3ABBE4-2212-4D56-8859-510BBE79ECBB}"/>
                </a:ext>
              </a:extLst>
            </p:cNvPr>
            <p:cNvSpPr/>
            <p:nvPr/>
          </p:nvSpPr>
          <p:spPr bwMode="auto">
            <a:xfrm>
              <a:off x="3627437" y="2963862"/>
              <a:ext cx="15240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158D4B1-29D1-479C-BE63-88044262CA1D}"/>
                </a:ext>
              </a:extLst>
            </p:cNvPr>
            <p:cNvSpPr/>
            <p:nvPr/>
          </p:nvSpPr>
          <p:spPr bwMode="auto">
            <a:xfrm>
              <a:off x="7894637" y="2003742"/>
              <a:ext cx="27432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69FD277-1FB9-4693-9389-88DD7D431989}"/>
                </a:ext>
              </a:extLst>
            </p:cNvPr>
            <p:cNvSpPr/>
            <p:nvPr/>
          </p:nvSpPr>
          <p:spPr bwMode="auto">
            <a:xfrm>
              <a:off x="7669118" y="6773862"/>
              <a:ext cx="27432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90FA3EF-8CF9-40B7-A497-F09A2DC54EF0}"/>
                </a:ext>
              </a:extLst>
            </p:cNvPr>
            <p:cNvSpPr/>
            <p:nvPr/>
          </p:nvSpPr>
          <p:spPr bwMode="auto">
            <a:xfrm>
              <a:off x="7361237" y="3597762"/>
              <a:ext cx="192024" cy="137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6BF708B4-726D-427D-8336-29E33AB75707}"/>
                </a:ext>
              </a:extLst>
            </p:cNvPr>
            <p:cNvSpPr/>
            <p:nvPr/>
          </p:nvSpPr>
          <p:spPr bwMode="auto">
            <a:xfrm>
              <a:off x="7361237" y="6011862"/>
              <a:ext cx="201168" cy="201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Content Placeholder 2">
            <a:extLst>
              <a:ext uri="{FF2B5EF4-FFF2-40B4-BE49-F238E27FC236}">
                <a16:creationId xmlns:a16="http://schemas.microsoft.com/office/drawing/2014/main" id="{C3CC79B7-44F9-4C1F-B647-077C1C67E64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Database Queries &amp; Sync</a:t>
            </a:r>
          </a:p>
        </p:txBody>
      </p:sp>
    </p:spTree>
    <p:extLst>
      <p:ext uri="{BB962C8B-B14F-4D97-AF65-F5344CB8AC3E}">
        <p14:creationId xmlns:p14="http://schemas.microsoft.com/office/powerpoint/2010/main" val="1431634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420bf42a-b115-460d-a2c9-adc0a8a2289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3985-32DB-4FA6-98E0-036178C0D905}"/>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4AA1B50F-820E-4121-870F-916B450C1EB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By integrating Microsoft cloud solutions into </a:t>
            </a:r>
            <a:br>
              <a:rPr lang="en-US" b="0" kern="0" dirty="0">
                <a:solidFill>
                  <a:srgbClr val="000000"/>
                </a:solidFill>
              </a:rPr>
            </a:br>
            <a:r>
              <a:rPr lang="en-US" b="0" kern="0" dirty="0">
                <a:solidFill>
                  <a:srgbClr val="000000"/>
                </a:solidFill>
              </a:rPr>
              <a:t>its datacenter strategy, Adventure Works Cycles has been able to reduce IT costs by more than $300,000 a year while gaining greater datacenter scalability and datacenter agility. The IT team can respond to server requests in hours instead of months and “turn off” servers when they are no longer needed.</a:t>
            </a:r>
          </a:p>
          <a:p>
            <a:pPr marL="0" lvl="0" indent="0">
              <a:buNone/>
            </a:pPr>
            <a:endParaRPr lang="en-US" b="0" kern="0" dirty="0">
              <a:solidFill>
                <a:srgbClr val="000000"/>
              </a:solidFill>
            </a:endParaRPr>
          </a:p>
        </p:txBody>
      </p:sp>
    </p:spTree>
    <p:extLst>
      <p:ext uri="{BB962C8B-B14F-4D97-AF65-F5344CB8AC3E}">
        <p14:creationId xmlns:p14="http://schemas.microsoft.com/office/powerpoint/2010/main" val="1959689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5f3d93c2-1b8e-45b0-a268-088124d9ca0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33A0-C95A-4B62-BD38-A18DACDA7292}"/>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81D01EBB-704F-4D09-8E41-A67F521011F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With servers running in Microsoft datacenters around the world, Adventure Works can provide better application performance and availability to offices and customers that are located far from the company’s California datacenter</a:t>
            </a:r>
          </a:p>
        </p:txBody>
      </p:sp>
    </p:spTree>
    <p:extLst>
      <p:ext uri="{BB962C8B-B14F-4D97-AF65-F5344CB8AC3E}">
        <p14:creationId xmlns:p14="http://schemas.microsoft.com/office/powerpoint/2010/main" val="638115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6feae92f-9d49-4079-8a89-61c7788777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4BD97-B83D-4B53-835F-91BED7692260}"/>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DBCCF6B1-CEA7-4B37-A1BD-C5CCAB08A27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Scalability &amp; Agility:</a:t>
            </a:r>
          </a:p>
          <a:p>
            <a:pPr lvl="1"/>
            <a:r>
              <a:rPr lang="en-US" b="0" kern="0" dirty="0">
                <a:solidFill>
                  <a:srgbClr val="000000"/>
                </a:solidFill>
              </a:rPr>
              <a:t>Can respond to requests and implement features much quicker than in the past</a:t>
            </a:r>
          </a:p>
          <a:p>
            <a:pPr lvl="1"/>
            <a:r>
              <a:rPr lang="en-US" b="0" kern="0" dirty="0">
                <a:solidFill>
                  <a:srgbClr val="000000"/>
                </a:solidFill>
              </a:rPr>
              <a:t>Easy to setup infrastructure in other geographies</a:t>
            </a:r>
          </a:p>
          <a:p>
            <a:pPr lvl="0"/>
            <a:r>
              <a:rPr lang="en-US" b="0" kern="0" dirty="0">
                <a:solidFill>
                  <a:srgbClr val="000000"/>
                </a:solidFill>
              </a:rPr>
              <a:t>Performance &amp; Availability:</a:t>
            </a:r>
          </a:p>
          <a:p>
            <a:pPr lvl="1"/>
            <a:r>
              <a:rPr lang="en-US" b="0" kern="0" dirty="0">
                <a:solidFill>
                  <a:srgbClr val="000000"/>
                </a:solidFill>
              </a:rPr>
              <a:t>Avoid maintenance-related downtime</a:t>
            </a:r>
          </a:p>
          <a:p>
            <a:pPr lvl="1"/>
            <a:r>
              <a:rPr lang="en-US" b="0" kern="0" dirty="0">
                <a:solidFill>
                  <a:srgbClr val="000000"/>
                </a:solidFill>
              </a:rPr>
              <a:t>Update regional servers in isolation from other global locations/offices</a:t>
            </a:r>
          </a:p>
        </p:txBody>
      </p:sp>
    </p:spTree>
    <p:extLst>
      <p:ext uri="{BB962C8B-B14F-4D97-AF65-F5344CB8AC3E}">
        <p14:creationId xmlns:p14="http://schemas.microsoft.com/office/powerpoint/2010/main" val="299279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bdd42638-f0ab-47d1-a1cf-ac12f2900fb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7CD6-E342-4C29-A89C-E9A354C67B6D}"/>
              </a:ext>
            </a:extLst>
          </p:cNvPr>
          <p:cNvSpPr>
            <a:spLocks noGrp="1"/>
          </p:cNvSpPr>
          <p:nvPr>
            <p:ph type="title"/>
          </p:nvPr>
        </p:nvSpPr>
        <p:spPr/>
        <p:txBody>
          <a:bodyPr/>
          <a:lstStyle/>
          <a:p>
            <a:r>
              <a:rPr lang="en-US" dirty="0"/>
              <a:t>Elastic Scale</a:t>
            </a:r>
          </a:p>
        </p:txBody>
      </p:sp>
      <p:sp>
        <p:nvSpPr>
          <p:cNvPr id="4" name="Content Placeholder 2">
            <a:extLst>
              <a:ext uri="{FF2B5EF4-FFF2-40B4-BE49-F238E27FC236}">
                <a16:creationId xmlns:a16="http://schemas.microsoft.com/office/drawing/2014/main" id="{1B3BBD0B-242C-4F96-8104-1CD17957F32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Elastic Scale simplifies the scaling out (or in) of data in Azure SQL Database</a:t>
            </a:r>
          </a:p>
          <a:p>
            <a:pPr lvl="0"/>
            <a:r>
              <a:rPr lang="en-US" b="0" kern="0" dirty="0">
                <a:solidFill>
                  <a:srgbClr val="000000"/>
                </a:solidFill>
              </a:rPr>
              <a:t>Composed of two parts:</a:t>
            </a:r>
          </a:p>
          <a:p>
            <a:pPr lvl="1"/>
            <a:r>
              <a:rPr lang="en-US" b="0" kern="0" dirty="0">
                <a:solidFill>
                  <a:srgbClr val="000000"/>
                </a:solidFill>
              </a:rPr>
              <a:t>An Elastic Scale library for client applications to configure shards and access shards</a:t>
            </a:r>
          </a:p>
          <a:p>
            <a:pPr lvl="1"/>
            <a:r>
              <a:rPr lang="en-US" b="0" kern="0" dirty="0">
                <a:solidFill>
                  <a:srgbClr val="000000"/>
                </a:solidFill>
              </a:rPr>
              <a:t>The Elastic Scale features in Azure SQL Database that implements the any changes requested by your application</a:t>
            </a:r>
          </a:p>
        </p:txBody>
      </p:sp>
    </p:spTree>
    <p:extLst>
      <p:ext uri="{BB962C8B-B14F-4D97-AF65-F5344CB8AC3E}">
        <p14:creationId xmlns:p14="http://schemas.microsoft.com/office/powerpoint/2010/main" val="3622594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270abdc2-0eb5-4e56-becd-923468deb45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AF13-72BA-48B0-AE53-090BC1322FE7}"/>
              </a:ext>
            </a:extLst>
          </p:cNvPr>
          <p:cNvSpPr>
            <a:spLocks noGrp="1"/>
          </p:cNvSpPr>
          <p:nvPr>
            <p:ph type="title"/>
          </p:nvPr>
        </p:nvSpPr>
        <p:spPr/>
        <p:txBody>
          <a:bodyPr/>
          <a:lstStyle/>
          <a:p>
            <a:r>
              <a:rPr lang="en-US" dirty="0"/>
              <a:t>Customer Quote</a:t>
            </a:r>
          </a:p>
        </p:txBody>
      </p:sp>
      <p:sp>
        <p:nvSpPr>
          <p:cNvPr id="4" name="Content Placeholder 2">
            <a:extLst>
              <a:ext uri="{FF2B5EF4-FFF2-40B4-BE49-F238E27FC236}">
                <a16:creationId xmlns:a16="http://schemas.microsoft.com/office/drawing/2014/main" id="{9560812E-0E50-454A-A6F8-ABBFC5696C5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“Previously, when our web traffic spiked, we experienced slowdowns. With web properties running in Microsoft Azure, we can scale our infrastructure quickly and proactively and improve customer experiences.”</a:t>
            </a:r>
            <a:br>
              <a:rPr lang="en-US" b="0" kern="0" dirty="0">
                <a:solidFill>
                  <a:srgbClr val="000000"/>
                </a:solidFill>
              </a:rPr>
            </a:br>
            <a:br>
              <a:rPr lang="en-US" b="0" kern="0" dirty="0">
                <a:solidFill>
                  <a:srgbClr val="000000"/>
                </a:solidFill>
              </a:rPr>
            </a:br>
            <a:r>
              <a:rPr lang="en-US" b="0" kern="0" dirty="0">
                <a:solidFill>
                  <a:srgbClr val="000000"/>
                </a:solidFill>
              </a:rPr>
              <a:t>Hayley Leigh</a:t>
            </a:r>
            <a:br>
              <a:rPr lang="en-US" b="0" kern="0" dirty="0">
                <a:solidFill>
                  <a:srgbClr val="000000"/>
                </a:solidFill>
              </a:rPr>
            </a:br>
            <a:r>
              <a:rPr lang="en-US" b="0" kern="0" dirty="0">
                <a:solidFill>
                  <a:srgbClr val="000000"/>
                </a:solidFill>
              </a:rPr>
              <a:t>Manager of Solution Development</a:t>
            </a:r>
            <a:br>
              <a:rPr lang="en-US" b="0" kern="0" dirty="0">
                <a:solidFill>
                  <a:srgbClr val="000000"/>
                </a:solidFill>
              </a:rPr>
            </a:br>
            <a:r>
              <a:rPr lang="en-US" b="0" kern="0" dirty="0">
                <a:solidFill>
                  <a:srgbClr val="000000"/>
                </a:solidFill>
              </a:rPr>
              <a:t>Adventure Works Cycles</a:t>
            </a:r>
          </a:p>
        </p:txBody>
      </p:sp>
    </p:spTree>
    <p:extLst>
      <p:ext uri="{BB962C8B-B14F-4D97-AF65-F5344CB8AC3E}">
        <p14:creationId xmlns:p14="http://schemas.microsoft.com/office/powerpoint/2010/main" val="3592334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82CA-A707-4A1A-BF93-F26FE5041953}"/>
              </a:ext>
            </a:extLst>
          </p:cNvPr>
          <p:cNvSpPr>
            <a:spLocks noGrp="1"/>
          </p:cNvSpPr>
          <p:nvPr>
            <p:ph type="title"/>
          </p:nvPr>
        </p:nvSpPr>
        <p:spPr/>
        <p:txBody>
          <a:bodyPr/>
          <a:lstStyle/>
          <a:p>
            <a:r>
              <a:rPr lang="en-US" dirty="0"/>
              <a:t>Lab: Deploying Database Instances in Azure</a:t>
            </a:r>
          </a:p>
        </p:txBody>
      </p:sp>
      <p:sp>
        <p:nvSpPr>
          <p:cNvPr id="3" name="Text Placeholder 2">
            <a:extLst>
              <a:ext uri="{FF2B5EF4-FFF2-40B4-BE49-F238E27FC236}">
                <a16:creationId xmlns:a16="http://schemas.microsoft.com/office/drawing/2014/main" id="{9DED16DB-ADB9-43F0-A4A4-0972C417D526}"/>
              </a:ext>
            </a:extLst>
          </p:cNvPr>
          <p:cNvSpPr>
            <a:spLocks noGrp="1"/>
          </p:cNvSpPr>
          <p:nvPr>
            <p:ph type="body" idx="1"/>
          </p:nvPr>
        </p:nvSpPr>
        <p:spPr/>
        <p:txBody>
          <a:bodyPr/>
          <a:lstStyle/>
          <a:p>
            <a:r>
              <a:rPr lang="en-US" dirty="0"/>
              <a:t>Exercise 1: Deploying a CosmosDB Database Instance
Exercise 2: Validating the REST API
Exercise 3: Cleanup Subscription</a:t>
            </a:r>
          </a:p>
        </p:txBody>
      </p:sp>
      <p:sp>
        <p:nvSpPr>
          <p:cNvPr id="4" name="TextBox 3">
            <a:extLst>
              <a:ext uri="{FF2B5EF4-FFF2-40B4-BE49-F238E27FC236}">
                <a16:creationId xmlns:a16="http://schemas.microsoft.com/office/drawing/2014/main" id="{F84C42ED-1E04-4147-94A9-223189D37B06}"/>
              </a:ext>
            </a:extLst>
          </p:cNvPr>
          <p:cNvSpPr txBox="1"/>
          <p:nvPr/>
        </p:nvSpPr>
        <p:spPr>
          <a:xfrm>
            <a:off x="458788" y="3728363"/>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F488FE3E-8348-464F-9E72-AFC90D5BD91A}"/>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29BE1A66-6FA0-40A7-B642-5BEF4AAD5F2D}"/>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90 minutes</a:t>
            </a:r>
          </a:p>
        </p:txBody>
      </p:sp>
    </p:spTree>
    <p:extLst>
      <p:ext uri="{BB962C8B-B14F-4D97-AF65-F5344CB8AC3E}">
        <p14:creationId xmlns:p14="http://schemas.microsoft.com/office/powerpoint/2010/main" val="1982167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FA0D-FA7F-47C5-991D-B13A8ED2C5D3}"/>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7E4765A0-A510-4742-9BEE-096748CCE0C6}"/>
              </a:ext>
            </a:extLst>
          </p:cNvPr>
          <p:cNvSpPr txBox="1"/>
          <p:nvPr/>
        </p:nvSpPr>
        <p:spPr>
          <a:xfrm>
            <a:off x="458788" y="1021214"/>
            <a:ext cx="8119156" cy="4401205"/>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 local app development firm has hired your company to show them how to automate the deployment of their API and databases. The team has used Cosmos DB for a few months to power their mobile application’s REST API. They have a test team, located on another continent, that will need the ability to deploy instances of their backend API application and database multiple times a month to perform integration and regressions testing.</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5823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54F-BACF-45FF-8C48-CB6215D7CD64}"/>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5E00799B-BB5C-4B0F-AB34-4FEA9E053493}"/>
              </a:ext>
            </a:extLst>
          </p:cNvPr>
          <p:cNvSpPr>
            <a:spLocks noGrp="1"/>
          </p:cNvSpPr>
          <p:nvPr>
            <p:ph type="body" idx="1"/>
          </p:nvPr>
        </p:nvSpPr>
        <p:spPr/>
        <p:txBody>
          <a:bodyPr/>
          <a:lstStyle/>
          <a:p>
            <a:r>
              <a:rPr lang="en-US" dirty="0"/>
              <a:t>How could you use multiple Cosmos DB APIs with the same database?</a:t>
            </a:r>
          </a:p>
        </p:txBody>
      </p:sp>
    </p:spTree>
    <p:extLst>
      <p:ext uri="{BB962C8B-B14F-4D97-AF65-F5344CB8AC3E}">
        <p14:creationId xmlns:p14="http://schemas.microsoft.com/office/powerpoint/2010/main" val="3257622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EE5C-736B-48FF-8746-02D9886CA505}"/>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CB87B3F0-D826-49F8-935B-0B83DE638D47}"/>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372293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94B-D887-400F-9843-FDAD4B1B168C}"/>
              </a:ext>
            </a:extLst>
          </p:cNvPr>
          <p:cNvSpPr>
            <a:spLocks noGrp="1"/>
          </p:cNvSpPr>
          <p:nvPr>
            <p:ph type="title"/>
          </p:nvPr>
        </p:nvSpPr>
        <p:spPr/>
        <p:txBody>
          <a:bodyPr/>
          <a:lstStyle/>
          <a:p>
            <a:r>
              <a:rPr lang="en-US" dirty="0"/>
              <a:t>Third-Party Databases in Azure</a:t>
            </a:r>
          </a:p>
        </p:txBody>
      </p:sp>
      <p:sp>
        <p:nvSpPr>
          <p:cNvPr id="4" name="Content Placeholder 2">
            <a:extLst>
              <a:ext uri="{FF2B5EF4-FFF2-40B4-BE49-F238E27FC236}">
                <a16:creationId xmlns:a16="http://schemas.microsoft.com/office/drawing/2014/main" id="{B17D83BF-2C01-4CA5-B25A-6135D12933F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Database for MySQL:</a:t>
            </a:r>
          </a:p>
          <a:p>
            <a:pPr lvl="1"/>
            <a:r>
              <a:rPr lang="en-US" b="0" kern="0" dirty="0">
                <a:solidFill>
                  <a:srgbClr val="000000"/>
                </a:solidFill>
              </a:rPr>
              <a:t>MySQL Community Version</a:t>
            </a:r>
          </a:p>
          <a:p>
            <a:pPr lvl="1"/>
            <a:r>
              <a:rPr lang="en-US" b="0" kern="0" dirty="0">
                <a:solidFill>
                  <a:srgbClr val="000000"/>
                </a:solidFill>
              </a:rPr>
              <a:t>phpMyAdmin Already Installed</a:t>
            </a:r>
          </a:p>
          <a:p>
            <a:pPr lvl="0"/>
            <a:r>
              <a:rPr lang="en-US" b="0" kern="0" dirty="0">
                <a:solidFill>
                  <a:srgbClr val="000000"/>
                </a:solidFill>
              </a:rPr>
              <a:t>Azure Database for PostgreSQL:</a:t>
            </a:r>
          </a:p>
          <a:p>
            <a:pPr lvl="1"/>
            <a:r>
              <a:rPr lang="en-US" b="0" kern="0" dirty="0">
                <a:solidFill>
                  <a:srgbClr val="000000"/>
                </a:solidFill>
              </a:rPr>
              <a:t>Supports PostgreSQL Extensions</a:t>
            </a:r>
          </a:p>
        </p:txBody>
      </p:sp>
      <p:pic>
        <p:nvPicPr>
          <p:cNvPr id="5" name="Picture 4" descr="MySQL and PostgreSQL in Azure">
            <a:extLst>
              <a:ext uri="{FF2B5EF4-FFF2-40B4-BE49-F238E27FC236}">
                <a16:creationId xmlns:a16="http://schemas.microsoft.com/office/drawing/2014/main" id="{63F70D35-6CFF-4791-8ED2-E03E1C14C6E0}"/>
              </a:ext>
            </a:extLst>
          </p:cNvPr>
          <p:cNvPicPr>
            <a:picLocks noChangeAspect="1"/>
          </p:cNvPicPr>
          <p:nvPr/>
        </p:nvPicPr>
        <p:blipFill>
          <a:blip r:embed="rId3"/>
          <a:stretch>
            <a:fillRect/>
          </a:stretch>
        </p:blipFill>
        <p:spPr>
          <a:xfrm>
            <a:off x="1645214" y="4425116"/>
            <a:ext cx="5746304" cy="770338"/>
          </a:xfrm>
          <a:prstGeom prst="rect">
            <a:avLst/>
          </a:prstGeom>
        </p:spPr>
      </p:pic>
    </p:spTree>
    <p:extLst>
      <p:ext uri="{BB962C8B-B14F-4D97-AF65-F5344CB8AC3E}">
        <p14:creationId xmlns:p14="http://schemas.microsoft.com/office/powerpoint/2010/main" val="152545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5ecae9a4-fa1a-4c2f-9879-921227850e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0F5C-2D02-4A3E-9CC3-8A169E5B4832}"/>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287B5E5E-9CB3-46E4-BF25-A5F1B7A9ABB6}"/>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strategy would you use to stretch your existing SQL Server data to Azure SQL Database?</a:t>
            </a:r>
          </a:p>
        </p:txBody>
      </p:sp>
      <p:pic>
        <p:nvPicPr>
          <p:cNvPr id="5" name="Picture 4" descr="Question">
            <a:extLst>
              <a:ext uri="{FF2B5EF4-FFF2-40B4-BE49-F238E27FC236}">
                <a16:creationId xmlns:a16="http://schemas.microsoft.com/office/drawing/2014/main" id="{94892C05-C6B0-4F9F-A15C-793EF0F59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362888791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6216</Words>
  <Application>Microsoft Office PowerPoint</Application>
  <PresentationFormat>On-screen Show (4:3)</PresentationFormat>
  <Paragraphs>922</Paragraphs>
  <Slides>74</Slides>
  <Notes>74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Aharoni</vt:lpstr>
      <vt:lpstr>ＭＳ Ｐゴシック</vt:lpstr>
      <vt:lpstr>Helvetica Light</vt:lpstr>
      <vt:lpstr>Courier New</vt:lpstr>
      <vt:lpstr>Wingdings</vt:lpstr>
      <vt:lpstr>Segoe UI Light</vt:lpstr>
      <vt:lpstr>Times New Roman</vt:lpstr>
      <vt:lpstr>Segoe UI</vt:lpstr>
      <vt:lpstr>Segoe UI Semilight</vt:lpstr>
      <vt:lpstr>Arial</vt:lpstr>
      <vt:lpstr>Symbol</vt:lpstr>
      <vt:lpstr>Calibri</vt:lpstr>
      <vt:lpstr>Verdana</vt:lpstr>
      <vt:lpstr>NG_MOC_Core_ModuleNew2</vt:lpstr>
      <vt:lpstr>Module 7</vt:lpstr>
      <vt:lpstr>Module Overview</vt:lpstr>
      <vt:lpstr>Lesson 1: Relational Databases</vt:lpstr>
      <vt:lpstr>Azure SQL Database</vt:lpstr>
      <vt:lpstr>Tiers</vt:lpstr>
      <vt:lpstr>Stretch Database</vt:lpstr>
      <vt:lpstr>Elastic Scale</vt:lpstr>
      <vt:lpstr>Third-Party Databases in Azure</vt:lpstr>
      <vt:lpstr>Discussion</vt:lpstr>
      <vt:lpstr>Lesson 2: NoSQL Services</vt:lpstr>
      <vt:lpstr>Azure Storage</vt:lpstr>
      <vt:lpstr>Storage Architecture</vt:lpstr>
      <vt:lpstr>Storage Tables</vt:lpstr>
      <vt:lpstr>Migration to Cosmos DB</vt:lpstr>
      <vt:lpstr>Azure Search</vt:lpstr>
      <vt:lpstr>Azure Search Indexers</vt:lpstr>
      <vt:lpstr>Time Series Insights</vt:lpstr>
      <vt:lpstr>Lesson 3: Azure Cosmos DB</vt:lpstr>
      <vt:lpstr>Cosmos DB</vt:lpstr>
      <vt:lpstr>Global Distribution</vt:lpstr>
      <vt:lpstr>APIs</vt:lpstr>
      <vt:lpstr>Consistency Levels</vt:lpstr>
      <vt:lpstr>Throughput</vt:lpstr>
      <vt:lpstr>Discussion</vt:lpstr>
      <vt:lpstr>Lesson 4: Data Storage &amp; Integration</vt:lpstr>
      <vt:lpstr>Data Storage &amp; Integration Options</vt:lpstr>
      <vt:lpstr>SQL Data Warehouse</vt:lpstr>
      <vt:lpstr>SQL Data Warehouse</vt:lpstr>
      <vt:lpstr>SQL Data Warehouse</vt:lpstr>
      <vt:lpstr>SQL Data Warehouse</vt:lpstr>
      <vt:lpstr>Data Lake</vt:lpstr>
      <vt:lpstr>Data Lake</vt:lpstr>
      <vt:lpstr>Data Lake</vt:lpstr>
      <vt:lpstr>Data Integration</vt:lpstr>
      <vt:lpstr>Data Factory</vt:lpstr>
      <vt:lpstr>Data Factory</vt:lpstr>
      <vt:lpstr>Data Factory</vt:lpstr>
      <vt:lpstr>Lesson 5: Data Analysis</vt:lpstr>
      <vt:lpstr>Data Analysis Options</vt:lpstr>
      <vt:lpstr>Analysis Services</vt:lpstr>
      <vt:lpstr>HDInsight</vt:lpstr>
      <vt:lpstr>HDInsight</vt:lpstr>
      <vt:lpstr>HDInsight</vt:lpstr>
      <vt:lpstr>HDInsight</vt:lpstr>
      <vt:lpstr>HDInsight</vt:lpstr>
      <vt:lpstr>HDInsight</vt:lpstr>
      <vt:lpstr>Data Catalog</vt:lpstr>
      <vt:lpstr>Data Catalog</vt:lpstr>
      <vt:lpstr>Lesson 6: Web Apps &amp; SQL Case Study</vt:lpstr>
      <vt:lpstr>Case Study Overview</vt:lpstr>
      <vt:lpstr>Customer Business Problem</vt:lpstr>
      <vt:lpstr>Customer Business Problem</vt:lpstr>
      <vt:lpstr>Customer Business Problem</vt:lpstr>
      <vt:lpstr>Customer Inventory</vt:lpstr>
      <vt:lpstr>Customer Goals</vt:lpstr>
      <vt:lpstr>Customer Needs</vt:lpstr>
      <vt:lpstr>Customer Objections</vt:lpstr>
      <vt:lpstr>Customer Objections</vt:lpstr>
      <vt:lpstr>Customer Objections</vt:lpstr>
      <vt:lpstr>Customer Objections</vt:lpstr>
      <vt:lpstr>Customer Objections</vt:lpstr>
      <vt:lpstr>Call to Action</vt:lpstr>
      <vt:lpstr>Case Study Solution</vt:lpstr>
      <vt:lpstr>Target Audience</vt:lpstr>
      <vt:lpstr>Potential Solution</vt:lpstr>
      <vt:lpstr>Potential Solution</vt:lpstr>
      <vt:lpstr>Benefits</vt:lpstr>
      <vt:lpstr>Benefits</vt:lpstr>
      <vt:lpstr>Benefits</vt:lpstr>
      <vt:lpstr>Customer Quote</vt:lpstr>
      <vt:lpstr>Lab: Deploying Database Instances in Azure</vt:lpstr>
      <vt:lpstr>Lab Scenario</vt:lpstr>
      <vt:lpstr>Lab Review</vt:lpstr>
      <vt:lpstr>Module Review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2018-01-10T22:59:00Z</dcterms:created>
  <dcterms:modified xsi:type="dcterms:W3CDTF">2018-01-15T17:40:47Z</dcterms:modified>
</cp:coreProperties>
</file>